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Buongiorno Rastellino" panose="020B0604020202020204" charset="0"/>
      <p:regular r:id="rId29"/>
    </p:embeddedFont>
    <p:embeddedFont>
      <p:font typeface="Canva Sans" panose="020B0604020202020204" charset="0"/>
      <p:regular r:id="rId30"/>
    </p:embeddedFont>
    <p:embeddedFont>
      <p:font typeface="Impact" panose="020B0806030902050204" pitchFamily="34" charset="0"/>
      <p:regular r:id="rId31"/>
    </p:embeddedFont>
    <p:embeddedFont>
      <p:font typeface="Montserrat" panose="00000500000000000000" pitchFamily="2" charset="0"/>
      <p:regular r:id="rId32"/>
    </p:embeddedFont>
    <p:embeddedFont>
      <p:font typeface="Montserrat Bold" panose="00000800000000000000" charset="0"/>
      <p:regular r:id="rId33"/>
    </p:embeddedFont>
    <p:embeddedFont>
      <p:font typeface="TT Fors"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10.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 Id="rId9" Type="http://schemas.openxmlformats.org/officeDocument/2006/relationships/image" Target="../media/image86.sv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sv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sv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41761" y="224250"/>
            <a:ext cx="3502681" cy="1028700"/>
          </a:xfrm>
          <a:custGeom>
            <a:avLst/>
            <a:gdLst/>
            <a:ahLst/>
            <a:cxnLst/>
            <a:rect l="l" t="t" r="r" b="b"/>
            <a:pathLst>
              <a:path w="3502681" h="1028700">
                <a:moveTo>
                  <a:pt x="0" y="0"/>
                </a:moveTo>
                <a:lnTo>
                  <a:pt x="3502681" y="0"/>
                </a:lnTo>
                <a:lnTo>
                  <a:pt x="3502681" y="1028700"/>
                </a:lnTo>
                <a:lnTo>
                  <a:pt x="0" y="1028700"/>
                </a:lnTo>
                <a:lnTo>
                  <a:pt x="0" y="0"/>
                </a:lnTo>
                <a:close/>
              </a:path>
            </a:pathLst>
          </a:custGeom>
          <a:blipFill>
            <a:blip r:embed="rId3"/>
            <a:stretch>
              <a:fillRect/>
            </a:stretch>
          </a:blipFill>
          <a:ln cap="sq">
            <a:noFill/>
            <a:prstDash val="solid"/>
            <a:miter/>
          </a:ln>
        </p:spPr>
      </p:sp>
      <p:sp>
        <p:nvSpPr>
          <p:cNvPr id="4" name="TextBox 4"/>
          <p:cNvSpPr txBox="1"/>
          <p:nvPr/>
        </p:nvSpPr>
        <p:spPr>
          <a:xfrm>
            <a:off x="3446181" y="1621136"/>
            <a:ext cx="11395638" cy="811530"/>
          </a:xfrm>
          <a:prstGeom prst="rect">
            <a:avLst/>
          </a:prstGeom>
        </p:spPr>
        <p:txBody>
          <a:bodyPr lIns="0" tIns="0" rIns="0" bIns="0" rtlCol="0" anchor="t">
            <a:spAutoFit/>
          </a:bodyPr>
          <a:lstStyle/>
          <a:p>
            <a:pPr algn="l">
              <a:lnSpc>
                <a:spcPts val="6719"/>
              </a:lnSpc>
              <a:spcBef>
                <a:spcPct val="0"/>
              </a:spcBef>
            </a:pPr>
            <a:r>
              <a:rPr lang="en-US" sz="4800" b="1">
                <a:solidFill>
                  <a:srgbClr val="FFFFFF"/>
                </a:solidFill>
                <a:latin typeface="Montserrat Bold"/>
                <a:ea typeface="Montserrat Bold"/>
                <a:cs typeface="Montserrat Bold"/>
                <a:sym typeface="Montserrat Bold"/>
              </a:rPr>
              <a:t>BÁO CÁO KHÓA LUẬN TỐT NGHIỆP</a:t>
            </a:r>
          </a:p>
        </p:txBody>
      </p:sp>
      <p:grpSp>
        <p:nvGrpSpPr>
          <p:cNvPr id="11" name="Group 10">
            <a:extLst>
              <a:ext uri="{FF2B5EF4-FFF2-40B4-BE49-F238E27FC236}">
                <a16:creationId xmlns:a16="http://schemas.microsoft.com/office/drawing/2014/main" id="{2304B74A-2BC0-174B-E559-B7E6D3D28547}"/>
              </a:ext>
            </a:extLst>
          </p:cNvPr>
          <p:cNvGrpSpPr/>
          <p:nvPr/>
        </p:nvGrpSpPr>
        <p:grpSpPr>
          <a:xfrm>
            <a:off x="0" y="2755289"/>
            <a:ext cx="18288000" cy="6565763"/>
            <a:chOff x="0" y="2755289"/>
            <a:chExt cx="18288000" cy="6565763"/>
          </a:xfrm>
        </p:grpSpPr>
        <p:sp>
          <p:nvSpPr>
            <p:cNvPr id="5" name="TextBox 5"/>
            <p:cNvSpPr txBox="1"/>
            <p:nvPr/>
          </p:nvSpPr>
          <p:spPr>
            <a:xfrm>
              <a:off x="734632" y="2755289"/>
              <a:ext cx="2160967" cy="455296"/>
            </a:xfrm>
            <a:prstGeom prst="rect">
              <a:avLst/>
            </a:prstGeom>
          </p:spPr>
          <p:txBody>
            <a:bodyPr wrap="square" lIns="0" tIns="0" rIns="0" bIns="0" rtlCol="0" anchor="t">
              <a:spAutoFit/>
            </a:bodyPr>
            <a:lstStyle/>
            <a:p>
              <a:pPr algn="ctr">
                <a:lnSpc>
                  <a:spcPts val="3779"/>
                </a:lnSpc>
                <a:spcBef>
                  <a:spcPct val="0"/>
                </a:spcBef>
              </a:pPr>
              <a:r>
                <a:rPr lang="en-US" sz="2699">
                  <a:solidFill>
                    <a:srgbClr val="FFFFFF"/>
                  </a:solidFill>
                  <a:latin typeface="Montserrat"/>
                  <a:ea typeface="Montserrat"/>
                  <a:cs typeface="Montserrat"/>
                  <a:sym typeface="Montserrat"/>
                </a:rPr>
                <a:t>Tên đề tài:</a:t>
              </a:r>
            </a:p>
          </p:txBody>
        </p:sp>
        <p:sp>
          <p:nvSpPr>
            <p:cNvPr id="6" name="TextBox 6"/>
            <p:cNvSpPr txBox="1"/>
            <p:nvPr/>
          </p:nvSpPr>
          <p:spPr>
            <a:xfrm>
              <a:off x="0" y="3251875"/>
              <a:ext cx="18288000" cy="1694913"/>
            </a:xfrm>
            <a:prstGeom prst="rect">
              <a:avLst/>
            </a:prstGeom>
          </p:spPr>
          <p:txBody>
            <a:bodyPr lIns="0" tIns="0" rIns="0" bIns="0" rtlCol="0" anchor="t">
              <a:spAutoFit/>
            </a:bodyPr>
            <a:lstStyle/>
            <a:p>
              <a:pPr algn="ctr">
                <a:lnSpc>
                  <a:spcPts val="6859"/>
                </a:lnSpc>
                <a:spcBef>
                  <a:spcPct val="0"/>
                </a:spcBef>
              </a:pPr>
              <a:r>
                <a:rPr lang="en-US" sz="4899" b="1">
                  <a:solidFill>
                    <a:srgbClr val="FFFFFF"/>
                  </a:solidFill>
                  <a:latin typeface="Montserrat Bold"/>
                  <a:ea typeface="Montserrat Bold"/>
                  <a:cs typeface="Montserrat Bold"/>
                  <a:sym typeface="Montserrat Bold"/>
                </a:rPr>
                <a:t> WEBSITE TƯ VẤN VÀ QUẢN LÝ HỒ SƠ PHÁP LÝ TÍCH HỢP AI ĐỂ NÂNG CAO HIỆU QUẢ TRA CỨU</a:t>
              </a:r>
            </a:p>
          </p:txBody>
        </p:sp>
        <p:sp>
          <p:nvSpPr>
            <p:cNvPr id="7" name="TextBox 7"/>
            <p:cNvSpPr txBox="1"/>
            <p:nvPr/>
          </p:nvSpPr>
          <p:spPr>
            <a:xfrm>
              <a:off x="1380024" y="5802315"/>
              <a:ext cx="5020776" cy="495274"/>
            </a:xfrm>
            <a:prstGeom prst="rect">
              <a:avLst/>
            </a:prstGeom>
          </p:spPr>
          <p:txBody>
            <a:bodyPr wrap="square" lIns="0" tIns="0" rIns="0" bIns="0" rtlCol="0" anchor="t">
              <a:spAutoFit/>
            </a:bodyPr>
            <a:lstStyle/>
            <a:p>
              <a:pPr algn="ctr">
                <a:lnSpc>
                  <a:spcPts val="4199"/>
                </a:lnSpc>
                <a:spcBef>
                  <a:spcPct val="0"/>
                </a:spcBef>
              </a:pPr>
              <a:r>
                <a:rPr lang="en-US" sz="2999">
                  <a:solidFill>
                    <a:srgbClr val="FFFFFF"/>
                  </a:solidFill>
                  <a:latin typeface="Montserrat"/>
                  <a:ea typeface="Montserrat"/>
                  <a:cs typeface="Montserrat"/>
                  <a:sym typeface="Montserrat"/>
                </a:rPr>
                <a:t>GVHD : ThS. Lưu Văn Hiền</a:t>
              </a:r>
            </a:p>
          </p:txBody>
        </p:sp>
        <p:sp>
          <p:nvSpPr>
            <p:cNvPr id="8" name="TextBox 8"/>
            <p:cNvSpPr txBox="1"/>
            <p:nvPr/>
          </p:nvSpPr>
          <p:spPr>
            <a:xfrm>
              <a:off x="1380024" y="6667633"/>
              <a:ext cx="2194477" cy="495274"/>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Montserrat"/>
                  <a:ea typeface="Montserrat"/>
                  <a:cs typeface="Montserrat"/>
                  <a:sym typeface="Montserrat"/>
                </a:rPr>
                <a:t>Thành viên:</a:t>
              </a:r>
            </a:p>
          </p:txBody>
        </p:sp>
        <p:sp>
          <p:nvSpPr>
            <p:cNvPr id="9" name="TextBox 9"/>
            <p:cNvSpPr txBox="1"/>
            <p:nvPr/>
          </p:nvSpPr>
          <p:spPr>
            <a:xfrm>
              <a:off x="3744442" y="6667633"/>
              <a:ext cx="5247158" cy="2653419"/>
            </a:xfrm>
            <a:prstGeom prst="rect">
              <a:avLst/>
            </a:prstGeom>
          </p:spPr>
          <p:txBody>
            <a:bodyPr wrap="square" lIns="0" tIns="0" rIns="0" bIns="0" rtlCol="0" anchor="t">
              <a:spAutoFit/>
            </a:bodyPr>
            <a:lstStyle/>
            <a:p>
              <a:pPr algn="l">
                <a:lnSpc>
                  <a:spcPts val="4199"/>
                </a:lnSpc>
              </a:pPr>
              <a:r>
                <a:rPr lang="en-US" sz="2999">
                  <a:solidFill>
                    <a:srgbClr val="FFFFFF"/>
                  </a:solidFill>
                  <a:latin typeface="Montserrat"/>
                  <a:ea typeface="Montserrat"/>
                  <a:cs typeface="Montserrat"/>
                  <a:sym typeface="Montserrat"/>
                </a:rPr>
                <a:t>Huỳnh Văn Quý</a:t>
              </a:r>
            </a:p>
            <a:p>
              <a:pPr algn="l">
                <a:lnSpc>
                  <a:spcPts val="4199"/>
                </a:lnSpc>
                <a:spcBef>
                  <a:spcPct val="0"/>
                </a:spcBef>
              </a:pPr>
              <a:r>
                <a:rPr lang="en-US" sz="2999">
                  <a:solidFill>
                    <a:srgbClr val="FFFFFF"/>
                  </a:solidFill>
                  <a:latin typeface="Montserrat"/>
                  <a:ea typeface="Montserrat"/>
                  <a:cs typeface="Montserrat"/>
                  <a:sym typeface="Montserrat"/>
                </a:rPr>
                <a:t>Trần Kim Thịnh</a:t>
              </a:r>
            </a:p>
            <a:p>
              <a:pPr algn="l">
                <a:lnSpc>
                  <a:spcPts val="4199"/>
                </a:lnSpc>
                <a:spcBef>
                  <a:spcPct val="0"/>
                </a:spcBef>
              </a:pPr>
              <a:r>
                <a:rPr lang="en-US" sz="2999">
                  <a:solidFill>
                    <a:srgbClr val="FFFFFF"/>
                  </a:solidFill>
                  <a:latin typeface="Montserrat"/>
                  <a:ea typeface="Montserrat"/>
                  <a:cs typeface="Montserrat"/>
                  <a:sym typeface="Montserrat"/>
                </a:rPr>
                <a:t>Phạm Minh Quân</a:t>
              </a:r>
            </a:p>
            <a:p>
              <a:pPr algn="l">
                <a:lnSpc>
                  <a:spcPts val="4199"/>
                </a:lnSpc>
                <a:spcBef>
                  <a:spcPct val="0"/>
                </a:spcBef>
              </a:pPr>
              <a:r>
                <a:rPr lang="en-US" sz="2999">
                  <a:solidFill>
                    <a:srgbClr val="FFFFFF"/>
                  </a:solidFill>
                  <a:latin typeface="Montserrat"/>
                  <a:ea typeface="Montserrat"/>
                  <a:cs typeface="Montserrat"/>
                  <a:sym typeface="Montserrat"/>
                </a:rPr>
                <a:t>Lê Hoàng Phúc</a:t>
              </a:r>
            </a:p>
            <a:p>
              <a:pPr algn="l">
                <a:lnSpc>
                  <a:spcPts val="4199"/>
                </a:lnSpc>
                <a:spcBef>
                  <a:spcPct val="0"/>
                </a:spcBef>
              </a:pPr>
              <a:r>
                <a:rPr lang="en-US" sz="2999">
                  <a:solidFill>
                    <a:srgbClr val="FFFFFF"/>
                  </a:solidFill>
                  <a:latin typeface="Montserrat"/>
                  <a:ea typeface="Montserrat"/>
                  <a:cs typeface="Montserrat"/>
                  <a:sym typeface="Montserrat"/>
                </a:rPr>
                <a:t>Nguyễn Ngọc Kỳ Phương</a:t>
              </a:r>
            </a:p>
          </p:txBody>
        </p:sp>
      </p:grpSp>
      <p:sp>
        <p:nvSpPr>
          <p:cNvPr id="10" name="Freeform 10"/>
          <p:cNvSpPr/>
          <p:nvPr/>
        </p:nvSpPr>
        <p:spPr>
          <a:xfrm rot="5400000">
            <a:off x="15662109" y="7661109"/>
            <a:ext cx="2625891" cy="2625891"/>
          </a:xfrm>
          <a:custGeom>
            <a:avLst/>
            <a:gdLst/>
            <a:ahLst/>
            <a:cxnLst/>
            <a:rect l="l" t="t" r="r" b="b"/>
            <a:pathLst>
              <a:path w="2625891" h="2625891">
                <a:moveTo>
                  <a:pt x="0" y="0"/>
                </a:moveTo>
                <a:lnTo>
                  <a:pt x="2625891" y="0"/>
                </a:lnTo>
                <a:lnTo>
                  <a:pt x="2625891" y="2625891"/>
                </a:lnTo>
                <a:lnTo>
                  <a:pt x="0" y="2625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813395" y="1330325"/>
            <a:ext cx="8607633" cy="8381682"/>
          </a:xfrm>
          <a:custGeom>
            <a:avLst/>
            <a:gdLst/>
            <a:ahLst/>
            <a:cxnLst/>
            <a:rect l="l" t="t" r="r" b="b"/>
            <a:pathLst>
              <a:path w="8607633" h="8381682">
                <a:moveTo>
                  <a:pt x="0" y="0"/>
                </a:moveTo>
                <a:lnTo>
                  <a:pt x="8607633" y="0"/>
                </a:lnTo>
                <a:lnTo>
                  <a:pt x="8607633" y="8381682"/>
                </a:lnTo>
                <a:lnTo>
                  <a:pt x="0" y="8381682"/>
                </a:lnTo>
                <a:lnTo>
                  <a:pt x="0" y="0"/>
                </a:lnTo>
                <a:close/>
              </a:path>
            </a:pathLst>
          </a:custGeom>
          <a:blipFill>
            <a:blip r:embed="rId3"/>
            <a:stretch>
              <a:fillRect/>
            </a:stretch>
          </a:blipFill>
        </p:spPr>
      </p:sp>
      <p:sp>
        <p:nvSpPr>
          <p:cNvPr id="4" name="TextBox 4"/>
          <p:cNvSpPr txBox="1"/>
          <p:nvPr/>
        </p:nvSpPr>
        <p:spPr>
          <a:xfrm>
            <a:off x="1028700" y="962025"/>
            <a:ext cx="5099087" cy="669925"/>
          </a:xfrm>
          <a:prstGeom prst="rect">
            <a:avLst/>
          </a:prstGeom>
        </p:spPr>
        <p:txBody>
          <a:bodyPr lIns="0" tIns="0" rIns="0" bIns="0" rtlCol="0" anchor="t">
            <a:spAutoFit/>
          </a:bodyPr>
          <a:lstStyle/>
          <a:p>
            <a:pPr algn="ctr">
              <a:lnSpc>
                <a:spcPts val="5599"/>
              </a:lnSpc>
              <a:spcBef>
                <a:spcPct val="0"/>
              </a:spcBef>
            </a:pPr>
            <a:r>
              <a:rPr lang="en-US" sz="3999" b="1">
                <a:solidFill>
                  <a:srgbClr val="FFC764"/>
                </a:solidFill>
                <a:latin typeface="Montserrat Bold"/>
                <a:ea typeface="Montserrat Bold"/>
                <a:cs typeface="Montserrat Bold"/>
                <a:sym typeface="Montserrat Bold"/>
              </a:rPr>
              <a:t>Usecase tổng quát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grpSp>
        <p:nvGrpSpPr>
          <p:cNvPr id="3" name="Group 3"/>
          <p:cNvGrpSpPr/>
          <p:nvPr/>
        </p:nvGrpSpPr>
        <p:grpSpPr>
          <a:xfrm>
            <a:off x="12162459" y="3220534"/>
            <a:ext cx="2067528" cy="20675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6584" r="-108874" b="-16834"/>
              </a:stretch>
            </a:blipFill>
          </p:spPr>
        </p:sp>
      </p:grpSp>
      <p:grpSp>
        <p:nvGrpSpPr>
          <p:cNvPr id="5" name="Group 5"/>
          <p:cNvGrpSpPr/>
          <p:nvPr/>
        </p:nvGrpSpPr>
        <p:grpSpPr>
          <a:xfrm>
            <a:off x="4034562" y="6092260"/>
            <a:ext cx="1890926" cy="189092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92125" t="-11360" b="-11360"/>
              </a:stretch>
            </a:blipFill>
          </p:spPr>
        </p:sp>
      </p:grpSp>
      <p:sp>
        <p:nvSpPr>
          <p:cNvPr id="21" name="TextBox 21"/>
          <p:cNvSpPr txBox="1"/>
          <p:nvPr/>
        </p:nvSpPr>
        <p:spPr>
          <a:xfrm>
            <a:off x="1028700" y="603334"/>
            <a:ext cx="9398053" cy="665310"/>
          </a:xfrm>
          <a:prstGeom prst="rect">
            <a:avLst/>
          </a:prstGeom>
        </p:spPr>
        <p:txBody>
          <a:bodyPr wrap="square" lIns="0" tIns="0" rIns="0" bIns="0" rtlCol="0" anchor="t">
            <a:spAutoFit/>
          </a:bodyPr>
          <a:lstStyle/>
          <a:p>
            <a:pPr algn="ctr">
              <a:lnSpc>
                <a:spcPts val="5599"/>
              </a:lnSpc>
              <a:spcBef>
                <a:spcPct val="0"/>
              </a:spcBef>
            </a:pPr>
            <a:r>
              <a:rPr lang="en-US" sz="3999" b="1">
                <a:solidFill>
                  <a:srgbClr val="FFC764"/>
                </a:solidFill>
                <a:latin typeface="Montserrat Bold"/>
                <a:ea typeface="Montserrat Bold"/>
                <a:cs typeface="Montserrat Bold"/>
                <a:sym typeface="Montserrat Bold"/>
              </a:rPr>
              <a:t>Các công nghệ xây dựng hệ thống</a:t>
            </a:r>
          </a:p>
        </p:txBody>
      </p:sp>
      <p:grpSp>
        <p:nvGrpSpPr>
          <p:cNvPr id="53" name="Group 52">
            <a:extLst>
              <a:ext uri="{FF2B5EF4-FFF2-40B4-BE49-F238E27FC236}">
                <a16:creationId xmlns:a16="http://schemas.microsoft.com/office/drawing/2014/main" id="{138DDABA-69DF-6B1C-9412-B954A563C6DD}"/>
              </a:ext>
            </a:extLst>
          </p:cNvPr>
          <p:cNvGrpSpPr/>
          <p:nvPr/>
        </p:nvGrpSpPr>
        <p:grpSpPr>
          <a:xfrm>
            <a:off x="13843636" y="662780"/>
            <a:ext cx="3415664" cy="2728120"/>
            <a:chOff x="13843636" y="662780"/>
            <a:chExt cx="3415664" cy="2728120"/>
          </a:xfrm>
        </p:grpSpPr>
        <p:sp>
          <p:nvSpPr>
            <p:cNvPr id="13" name="Freeform 13"/>
            <p:cNvSpPr/>
            <p:nvPr/>
          </p:nvSpPr>
          <p:spPr>
            <a:xfrm>
              <a:off x="14519702" y="662780"/>
              <a:ext cx="2739598" cy="1422915"/>
            </a:xfrm>
            <a:custGeom>
              <a:avLst/>
              <a:gdLst/>
              <a:ahLst/>
              <a:cxnLst/>
              <a:rect l="l" t="t" r="r" b="b"/>
              <a:pathLst>
                <a:path w="2739598" h="1422915">
                  <a:moveTo>
                    <a:pt x="0" y="0"/>
                  </a:moveTo>
                  <a:lnTo>
                    <a:pt x="2739598" y="0"/>
                  </a:lnTo>
                  <a:lnTo>
                    <a:pt x="2739598" y="1422915"/>
                  </a:lnTo>
                  <a:lnTo>
                    <a:pt x="0" y="1422915"/>
                  </a:lnTo>
                  <a:lnTo>
                    <a:pt x="0" y="0"/>
                  </a:lnTo>
                  <a:close/>
                </a:path>
              </a:pathLst>
            </a:custGeom>
            <a:blipFill>
              <a:blip r:embed="rId5"/>
              <a:stretch>
                <a:fillRect t="-3909" b="-3909"/>
              </a:stretch>
            </a:blipFill>
          </p:spPr>
        </p:sp>
        <p:cxnSp>
          <p:nvCxnSpPr>
            <p:cNvPr id="23" name="Straight Connector 22">
              <a:extLst>
                <a:ext uri="{FF2B5EF4-FFF2-40B4-BE49-F238E27FC236}">
                  <a16:creationId xmlns:a16="http://schemas.microsoft.com/office/drawing/2014/main" id="{520667F9-EDA5-163D-7502-66CD9527F8D4}"/>
                </a:ext>
              </a:extLst>
            </p:cNvPr>
            <p:cNvCxnSpPr>
              <a:cxnSpLocks/>
            </p:cNvCxnSpPr>
            <p:nvPr/>
          </p:nvCxnSpPr>
          <p:spPr>
            <a:xfrm flipH="1">
              <a:off x="13843636" y="2085695"/>
              <a:ext cx="1320164" cy="13052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38A7560-EE81-A1C5-ACA6-CF0069BF87DE}"/>
              </a:ext>
            </a:extLst>
          </p:cNvPr>
          <p:cNvGrpSpPr/>
          <p:nvPr/>
        </p:nvGrpSpPr>
        <p:grpSpPr>
          <a:xfrm>
            <a:off x="10641649" y="299033"/>
            <a:ext cx="3201987" cy="2921501"/>
            <a:chOff x="10641649" y="299033"/>
            <a:chExt cx="3201987" cy="2921501"/>
          </a:xfrm>
        </p:grpSpPr>
        <p:sp>
          <p:nvSpPr>
            <p:cNvPr id="16" name="Freeform 16"/>
            <p:cNvSpPr/>
            <p:nvPr/>
          </p:nvSpPr>
          <p:spPr>
            <a:xfrm>
              <a:off x="10641649" y="299033"/>
              <a:ext cx="3201987" cy="1459334"/>
            </a:xfrm>
            <a:custGeom>
              <a:avLst/>
              <a:gdLst/>
              <a:ahLst/>
              <a:cxnLst/>
              <a:rect l="l" t="t" r="r" b="b"/>
              <a:pathLst>
                <a:path w="3201987" h="1459334">
                  <a:moveTo>
                    <a:pt x="0" y="0"/>
                  </a:moveTo>
                  <a:lnTo>
                    <a:pt x="3201987" y="0"/>
                  </a:lnTo>
                  <a:lnTo>
                    <a:pt x="3201987" y="1459334"/>
                  </a:lnTo>
                  <a:lnTo>
                    <a:pt x="0" y="1459334"/>
                  </a:lnTo>
                  <a:lnTo>
                    <a:pt x="0" y="0"/>
                  </a:lnTo>
                  <a:close/>
                </a:path>
              </a:pathLst>
            </a:custGeom>
            <a:blipFill>
              <a:blip r:embed="rId6"/>
              <a:stretch>
                <a:fillRect t="-11435" b="-11435"/>
              </a:stretch>
            </a:blipFill>
          </p:spPr>
        </p:sp>
        <p:cxnSp>
          <p:nvCxnSpPr>
            <p:cNvPr id="27" name="Straight Connector 26">
              <a:extLst>
                <a:ext uri="{FF2B5EF4-FFF2-40B4-BE49-F238E27FC236}">
                  <a16:creationId xmlns:a16="http://schemas.microsoft.com/office/drawing/2014/main" id="{304E1201-762B-AB9A-1728-1DE0D3C1CE0B}"/>
                </a:ext>
              </a:extLst>
            </p:cNvPr>
            <p:cNvCxnSpPr>
              <a:cxnSpLocks/>
            </p:cNvCxnSpPr>
            <p:nvPr/>
          </p:nvCxnSpPr>
          <p:spPr>
            <a:xfrm>
              <a:off x="12344400" y="1758367"/>
              <a:ext cx="533400" cy="14621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24C7D03-54B8-C525-29A8-5A4912636937}"/>
              </a:ext>
            </a:extLst>
          </p:cNvPr>
          <p:cNvGrpSpPr/>
          <p:nvPr/>
        </p:nvGrpSpPr>
        <p:grpSpPr>
          <a:xfrm>
            <a:off x="7791157" y="2543275"/>
            <a:ext cx="4371302" cy="1289790"/>
            <a:chOff x="7791157" y="2543275"/>
            <a:chExt cx="4371302" cy="1289790"/>
          </a:xfrm>
        </p:grpSpPr>
        <p:sp>
          <p:nvSpPr>
            <p:cNvPr id="17" name="Freeform 17"/>
            <p:cNvSpPr/>
            <p:nvPr/>
          </p:nvSpPr>
          <p:spPr>
            <a:xfrm>
              <a:off x="7791157" y="2543275"/>
              <a:ext cx="3030943" cy="1289790"/>
            </a:xfrm>
            <a:custGeom>
              <a:avLst/>
              <a:gdLst/>
              <a:ahLst/>
              <a:cxnLst/>
              <a:rect l="l" t="t" r="r" b="b"/>
              <a:pathLst>
                <a:path w="3030943" h="1289790">
                  <a:moveTo>
                    <a:pt x="0" y="0"/>
                  </a:moveTo>
                  <a:lnTo>
                    <a:pt x="3030943" y="0"/>
                  </a:lnTo>
                  <a:lnTo>
                    <a:pt x="3030943" y="1289791"/>
                  </a:lnTo>
                  <a:lnTo>
                    <a:pt x="0" y="1289791"/>
                  </a:lnTo>
                  <a:lnTo>
                    <a:pt x="0" y="0"/>
                  </a:lnTo>
                  <a:close/>
                </a:path>
              </a:pathLst>
            </a:custGeom>
            <a:blipFill>
              <a:blip r:embed="rId7"/>
              <a:stretch>
                <a:fillRect t="-11780" b="-11780"/>
              </a:stretch>
            </a:blipFill>
          </p:spPr>
        </p:sp>
        <p:cxnSp>
          <p:nvCxnSpPr>
            <p:cNvPr id="31" name="Straight Connector 30">
              <a:extLst>
                <a:ext uri="{FF2B5EF4-FFF2-40B4-BE49-F238E27FC236}">
                  <a16:creationId xmlns:a16="http://schemas.microsoft.com/office/drawing/2014/main" id="{C8E558C6-83C3-0155-8577-97DCB39FE39C}"/>
                </a:ext>
              </a:extLst>
            </p:cNvPr>
            <p:cNvCxnSpPr>
              <a:cxnSpLocks/>
            </p:cNvCxnSpPr>
            <p:nvPr/>
          </p:nvCxnSpPr>
          <p:spPr>
            <a:xfrm>
              <a:off x="10822100" y="3220534"/>
              <a:ext cx="1340359" cy="6125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B596FD2-E4C9-482C-CDD8-205C6A68F5A3}"/>
              </a:ext>
            </a:extLst>
          </p:cNvPr>
          <p:cNvGrpSpPr/>
          <p:nvPr/>
        </p:nvGrpSpPr>
        <p:grpSpPr>
          <a:xfrm>
            <a:off x="8602439" y="4939057"/>
            <a:ext cx="3741961" cy="1662264"/>
            <a:chOff x="8602439" y="4939057"/>
            <a:chExt cx="3741961" cy="1662264"/>
          </a:xfrm>
        </p:grpSpPr>
        <p:sp>
          <p:nvSpPr>
            <p:cNvPr id="18" name="Freeform 18"/>
            <p:cNvSpPr/>
            <p:nvPr/>
          </p:nvSpPr>
          <p:spPr>
            <a:xfrm>
              <a:off x="8602439" y="4939057"/>
              <a:ext cx="2968329" cy="1662264"/>
            </a:xfrm>
            <a:custGeom>
              <a:avLst/>
              <a:gdLst/>
              <a:ahLst/>
              <a:cxnLst/>
              <a:rect l="l" t="t" r="r" b="b"/>
              <a:pathLst>
                <a:path w="2968329" h="1662264">
                  <a:moveTo>
                    <a:pt x="0" y="0"/>
                  </a:moveTo>
                  <a:lnTo>
                    <a:pt x="2968329" y="0"/>
                  </a:lnTo>
                  <a:lnTo>
                    <a:pt x="2968329" y="1662264"/>
                  </a:lnTo>
                  <a:lnTo>
                    <a:pt x="0" y="1662264"/>
                  </a:lnTo>
                  <a:lnTo>
                    <a:pt x="0" y="0"/>
                  </a:lnTo>
                  <a:close/>
                </a:path>
              </a:pathLst>
            </a:custGeom>
            <a:blipFill>
              <a:blip r:embed="rId8"/>
              <a:stretch>
                <a:fillRect/>
              </a:stretch>
            </a:blipFill>
          </p:spPr>
        </p:sp>
        <p:cxnSp>
          <p:nvCxnSpPr>
            <p:cNvPr id="34" name="Straight Connector 33">
              <a:extLst>
                <a:ext uri="{FF2B5EF4-FFF2-40B4-BE49-F238E27FC236}">
                  <a16:creationId xmlns:a16="http://schemas.microsoft.com/office/drawing/2014/main" id="{7DA3D8AA-B5BF-0332-C085-27ACD4FD3B95}"/>
                </a:ext>
              </a:extLst>
            </p:cNvPr>
            <p:cNvCxnSpPr>
              <a:cxnSpLocks/>
            </p:cNvCxnSpPr>
            <p:nvPr/>
          </p:nvCxnSpPr>
          <p:spPr>
            <a:xfrm flipV="1">
              <a:off x="11570768" y="4939057"/>
              <a:ext cx="773632" cy="8140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D56F3A5-6E8E-2E26-04E8-651B8001419A}"/>
              </a:ext>
            </a:extLst>
          </p:cNvPr>
          <p:cNvGrpSpPr/>
          <p:nvPr/>
        </p:nvGrpSpPr>
        <p:grpSpPr>
          <a:xfrm>
            <a:off x="9842315" y="5288062"/>
            <a:ext cx="3456906" cy="3970238"/>
            <a:chOff x="9842315" y="5288062"/>
            <a:chExt cx="3456906" cy="3970238"/>
          </a:xfrm>
        </p:grpSpPr>
        <p:sp>
          <p:nvSpPr>
            <p:cNvPr id="20" name="Freeform 20"/>
            <p:cNvSpPr/>
            <p:nvPr/>
          </p:nvSpPr>
          <p:spPr>
            <a:xfrm>
              <a:off x="9842315" y="7634738"/>
              <a:ext cx="3456906" cy="1623562"/>
            </a:xfrm>
            <a:custGeom>
              <a:avLst/>
              <a:gdLst/>
              <a:ahLst/>
              <a:cxnLst/>
              <a:rect l="l" t="t" r="r" b="b"/>
              <a:pathLst>
                <a:path w="3456906" h="1623562">
                  <a:moveTo>
                    <a:pt x="0" y="0"/>
                  </a:moveTo>
                  <a:lnTo>
                    <a:pt x="3456906" y="0"/>
                  </a:lnTo>
                  <a:lnTo>
                    <a:pt x="3456906" y="1623562"/>
                  </a:lnTo>
                  <a:lnTo>
                    <a:pt x="0" y="1623562"/>
                  </a:lnTo>
                  <a:lnTo>
                    <a:pt x="0" y="0"/>
                  </a:lnTo>
                  <a:close/>
                </a:path>
              </a:pathLst>
            </a:custGeom>
            <a:blipFill>
              <a:blip r:embed="rId9"/>
              <a:stretch>
                <a:fillRect t="-29742" b="-29742"/>
              </a:stretch>
            </a:blipFill>
          </p:spPr>
        </p:sp>
        <p:cxnSp>
          <p:nvCxnSpPr>
            <p:cNvPr id="38" name="Straight Connector 37">
              <a:extLst>
                <a:ext uri="{FF2B5EF4-FFF2-40B4-BE49-F238E27FC236}">
                  <a16:creationId xmlns:a16="http://schemas.microsoft.com/office/drawing/2014/main" id="{0D979D95-CB1C-B841-BEE6-EFDBDBB80CF7}"/>
                </a:ext>
              </a:extLst>
            </p:cNvPr>
            <p:cNvCxnSpPr>
              <a:cxnSpLocks/>
            </p:cNvCxnSpPr>
            <p:nvPr/>
          </p:nvCxnSpPr>
          <p:spPr>
            <a:xfrm flipV="1">
              <a:off x="12162459" y="5288062"/>
              <a:ext cx="715341" cy="234667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0B75FFED-2822-FCF5-08AA-A3E60136654A}"/>
              </a:ext>
            </a:extLst>
          </p:cNvPr>
          <p:cNvGrpSpPr/>
          <p:nvPr/>
        </p:nvGrpSpPr>
        <p:grpSpPr>
          <a:xfrm>
            <a:off x="13563600" y="5288062"/>
            <a:ext cx="3633040" cy="4405957"/>
            <a:chOff x="13563600" y="5288062"/>
            <a:chExt cx="3633040" cy="4405957"/>
          </a:xfrm>
        </p:grpSpPr>
        <p:sp>
          <p:nvSpPr>
            <p:cNvPr id="19" name="Freeform 19"/>
            <p:cNvSpPr/>
            <p:nvPr/>
          </p:nvSpPr>
          <p:spPr>
            <a:xfrm>
              <a:off x="14310170" y="8070380"/>
              <a:ext cx="2886470" cy="1623639"/>
            </a:xfrm>
            <a:custGeom>
              <a:avLst/>
              <a:gdLst/>
              <a:ahLst/>
              <a:cxnLst/>
              <a:rect l="l" t="t" r="r" b="b"/>
              <a:pathLst>
                <a:path w="2886470" h="1623639">
                  <a:moveTo>
                    <a:pt x="0" y="0"/>
                  </a:moveTo>
                  <a:lnTo>
                    <a:pt x="2886470" y="0"/>
                  </a:lnTo>
                  <a:lnTo>
                    <a:pt x="2886470" y="1623639"/>
                  </a:lnTo>
                  <a:lnTo>
                    <a:pt x="0" y="1623639"/>
                  </a:lnTo>
                  <a:lnTo>
                    <a:pt x="0" y="0"/>
                  </a:lnTo>
                  <a:close/>
                </a:path>
              </a:pathLst>
            </a:custGeom>
            <a:blipFill>
              <a:blip r:embed="rId10"/>
              <a:stretch>
                <a:fillRect/>
              </a:stretch>
            </a:blipFill>
          </p:spPr>
        </p:sp>
        <p:cxnSp>
          <p:nvCxnSpPr>
            <p:cNvPr id="43" name="Straight Connector 42">
              <a:extLst>
                <a:ext uri="{FF2B5EF4-FFF2-40B4-BE49-F238E27FC236}">
                  <a16:creationId xmlns:a16="http://schemas.microsoft.com/office/drawing/2014/main" id="{1DF2EAE7-785D-6CA0-560D-A124FC7EE47E}"/>
                </a:ext>
              </a:extLst>
            </p:cNvPr>
            <p:cNvCxnSpPr>
              <a:cxnSpLocks/>
            </p:cNvCxnSpPr>
            <p:nvPr/>
          </p:nvCxnSpPr>
          <p:spPr>
            <a:xfrm flipH="1" flipV="1">
              <a:off x="13563600" y="5288062"/>
              <a:ext cx="1066800" cy="278231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6FD2C7C-65AD-477F-4D12-26155245A655}"/>
              </a:ext>
            </a:extLst>
          </p:cNvPr>
          <p:cNvGrpSpPr/>
          <p:nvPr/>
        </p:nvGrpSpPr>
        <p:grpSpPr>
          <a:xfrm>
            <a:off x="14229987" y="2831367"/>
            <a:ext cx="4058013" cy="1422931"/>
            <a:chOff x="14229987" y="2831367"/>
            <a:chExt cx="4058013" cy="1422931"/>
          </a:xfrm>
        </p:grpSpPr>
        <p:sp>
          <p:nvSpPr>
            <p:cNvPr id="14" name="Freeform 14"/>
            <p:cNvSpPr/>
            <p:nvPr/>
          </p:nvSpPr>
          <p:spPr>
            <a:xfrm>
              <a:off x="15378696" y="2831367"/>
              <a:ext cx="2909304" cy="1422931"/>
            </a:xfrm>
            <a:custGeom>
              <a:avLst/>
              <a:gdLst/>
              <a:ahLst/>
              <a:cxnLst/>
              <a:rect l="l" t="t" r="r" b="b"/>
              <a:pathLst>
                <a:path w="2909304" h="1422931">
                  <a:moveTo>
                    <a:pt x="0" y="0"/>
                  </a:moveTo>
                  <a:lnTo>
                    <a:pt x="2909304" y="0"/>
                  </a:lnTo>
                  <a:lnTo>
                    <a:pt x="2909304" y="1422931"/>
                  </a:lnTo>
                  <a:lnTo>
                    <a:pt x="0" y="1422931"/>
                  </a:lnTo>
                  <a:lnTo>
                    <a:pt x="0" y="0"/>
                  </a:lnTo>
                  <a:close/>
                </a:path>
              </a:pathLst>
            </a:custGeom>
            <a:blipFill>
              <a:blip r:embed="rId11"/>
              <a:stretch>
                <a:fillRect/>
              </a:stretch>
            </a:blipFill>
          </p:spPr>
        </p:sp>
        <p:cxnSp>
          <p:nvCxnSpPr>
            <p:cNvPr id="47" name="Straight Connector 46">
              <a:extLst>
                <a:ext uri="{FF2B5EF4-FFF2-40B4-BE49-F238E27FC236}">
                  <a16:creationId xmlns:a16="http://schemas.microsoft.com/office/drawing/2014/main" id="{35319440-5C7E-497A-0BF5-52A3E5234855}"/>
                </a:ext>
              </a:extLst>
            </p:cNvPr>
            <p:cNvCxnSpPr>
              <a:cxnSpLocks/>
            </p:cNvCxnSpPr>
            <p:nvPr/>
          </p:nvCxnSpPr>
          <p:spPr>
            <a:xfrm flipH="1">
              <a:off x="14229987" y="3577039"/>
              <a:ext cx="1148709" cy="45374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A3E6F2B-D43A-C450-D197-7A13B1AEDE73}"/>
              </a:ext>
            </a:extLst>
          </p:cNvPr>
          <p:cNvGrpSpPr/>
          <p:nvPr/>
        </p:nvGrpSpPr>
        <p:grpSpPr>
          <a:xfrm>
            <a:off x="14097000" y="4939057"/>
            <a:ext cx="3337772" cy="1565245"/>
            <a:chOff x="14097000" y="4939057"/>
            <a:chExt cx="3337772" cy="1565245"/>
          </a:xfrm>
        </p:grpSpPr>
        <p:sp>
          <p:nvSpPr>
            <p:cNvPr id="15" name="Freeform 15"/>
            <p:cNvSpPr/>
            <p:nvPr/>
          </p:nvSpPr>
          <p:spPr>
            <a:xfrm>
              <a:off x="14821677" y="5036075"/>
              <a:ext cx="2613095" cy="1468227"/>
            </a:xfrm>
            <a:custGeom>
              <a:avLst/>
              <a:gdLst/>
              <a:ahLst/>
              <a:cxnLst/>
              <a:rect l="l" t="t" r="r" b="b"/>
              <a:pathLst>
                <a:path w="2613095" h="1468227">
                  <a:moveTo>
                    <a:pt x="0" y="0"/>
                  </a:moveTo>
                  <a:lnTo>
                    <a:pt x="2613095" y="0"/>
                  </a:lnTo>
                  <a:lnTo>
                    <a:pt x="2613095" y="1468227"/>
                  </a:lnTo>
                  <a:lnTo>
                    <a:pt x="0" y="1468227"/>
                  </a:lnTo>
                  <a:lnTo>
                    <a:pt x="0" y="0"/>
                  </a:lnTo>
                  <a:close/>
                </a:path>
              </a:pathLst>
            </a:custGeom>
            <a:blipFill>
              <a:blip r:embed="rId12"/>
              <a:stretch>
                <a:fillRect/>
              </a:stretch>
            </a:blipFill>
          </p:spPr>
        </p:sp>
        <p:cxnSp>
          <p:nvCxnSpPr>
            <p:cNvPr id="50" name="Straight Connector 49">
              <a:extLst>
                <a:ext uri="{FF2B5EF4-FFF2-40B4-BE49-F238E27FC236}">
                  <a16:creationId xmlns:a16="http://schemas.microsoft.com/office/drawing/2014/main" id="{28D0D17D-D1E2-2ED2-5DF9-F8F1B1D66D7F}"/>
                </a:ext>
              </a:extLst>
            </p:cNvPr>
            <p:cNvCxnSpPr>
              <a:cxnSpLocks/>
            </p:cNvCxnSpPr>
            <p:nvPr/>
          </p:nvCxnSpPr>
          <p:spPr>
            <a:xfrm flipH="1" flipV="1">
              <a:off x="14097000" y="4939057"/>
              <a:ext cx="724677" cy="8140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AF76B22-5BA8-D763-4C7E-083A7A701187}"/>
              </a:ext>
            </a:extLst>
          </p:cNvPr>
          <p:cNvGrpSpPr/>
          <p:nvPr/>
        </p:nvGrpSpPr>
        <p:grpSpPr>
          <a:xfrm>
            <a:off x="663797" y="7746198"/>
            <a:ext cx="3697379" cy="1512102"/>
            <a:chOff x="663797" y="7746198"/>
            <a:chExt cx="3697379" cy="1512102"/>
          </a:xfrm>
        </p:grpSpPr>
        <p:sp>
          <p:nvSpPr>
            <p:cNvPr id="7" name="Freeform 7"/>
            <p:cNvSpPr/>
            <p:nvPr/>
          </p:nvSpPr>
          <p:spPr>
            <a:xfrm>
              <a:off x="663797" y="8506099"/>
              <a:ext cx="2686430" cy="752201"/>
            </a:xfrm>
            <a:custGeom>
              <a:avLst/>
              <a:gdLst/>
              <a:ahLst/>
              <a:cxnLst/>
              <a:rect l="l" t="t" r="r" b="b"/>
              <a:pathLst>
                <a:path w="2686430" h="752201">
                  <a:moveTo>
                    <a:pt x="0" y="0"/>
                  </a:moveTo>
                  <a:lnTo>
                    <a:pt x="2686431" y="0"/>
                  </a:lnTo>
                  <a:lnTo>
                    <a:pt x="2686431" y="752201"/>
                  </a:lnTo>
                  <a:lnTo>
                    <a:pt x="0" y="7522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cxnSp>
          <p:nvCxnSpPr>
            <p:cNvPr id="61" name="Straight Connector 60">
              <a:extLst>
                <a:ext uri="{FF2B5EF4-FFF2-40B4-BE49-F238E27FC236}">
                  <a16:creationId xmlns:a16="http://schemas.microsoft.com/office/drawing/2014/main" id="{DE6CD3AD-4DF2-2323-A99C-4D22FD65A047}"/>
                </a:ext>
              </a:extLst>
            </p:cNvPr>
            <p:cNvCxnSpPr>
              <a:cxnSpLocks/>
            </p:cNvCxnSpPr>
            <p:nvPr/>
          </p:nvCxnSpPr>
          <p:spPr>
            <a:xfrm flipV="1">
              <a:off x="3097948" y="7746198"/>
              <a:ext cx="1263228" cy="105403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2AC57353-63C2-F5BD-6255-A9815B6BEA28}"/>
              </a:ext>
            </a:extLst>
          </p:cNvPr>
          <p:cNvGrpSpPr/>
          <p:nvPr/>
        </p:nvGrpSpPr>
        <p:grpSpPr>
          <a:xfrm>
            <a:off x="4522706" y="7856051"/>
            <a:ext cx="3494555" cy="2247526"/>
            <a:chOff x="4522706" y="7856051"/>
            <a:chExt cx="3494555" cy="2247526"/>
          </a:xfrm>
        </p:grpSpPr>
        <p:sp>
          <p:nvSpPr>
            <p:cNvPr id="11" name="Freeform 11"/>
            <p:cNvSpPr/>
            <p:nvPr/>
          </p:nvSpPr>
          <p:spPr>
            <a:xfrm>
              <a:off x="4522706" y="8643316"/>
              <a:ext cx="3494555" cy="1460261"/>
            </a:xfrm>
            <a:custGeom>
              <a:avLst/>
              <a:gdLst/>
              <a:ahLst/>
              <a:cxnLst/>
              <a:rect l="l" t="t" r="r" b="b"/>
              <a:pathLst>
                <a:path w="3494555" h="1460261">
                  <a:moveTo>
                    <a:pt x="0" y="0"/>
                  </a:moveTo>
                  <a:lnTo>
                    <a:pt x="3494556" y="0"/>
                  </a:lnTo>
                  <a:lnTo>
                    <a:pt x="3494556" y="1460260"/>
                  </a:lnTo>
                  <a:lnTo>
                    <a:pt x="0" y="1460260"/>
                  </a:lnTo>
                  <a:lnTo>
                    <a:pt x="0" y="0"/>
                  </a:lnTo>
                  <a:close/>
                </a:path>
              </a:pathLst>
            </a:custGeom>
            <a:blipFill>
              <a:blip r:embed="rId15"/>
              <a:stretch>
                <a:fillRect/>
              </a:stretch>
            </a:blipFill>
          </p:spPr>
        </p:sp>
        <p:cxnSp>
          <p:nvCxnSpPr>
            <p:cNvPr id="65" name="Straight Connector 64">
              <a:extLst>
                <a:ext uri="{FF2B5EF4-FFF2-40B4-BE49-F238E27FC236}">
                  <a16:creationId xmlns:a16="http://schemas.microsoft.com/office/drawing/2014/main" id="{3162D606-909E-71BD-959A-7A334377812E}"/>
                </a:ext>
              </a:extLst>
            </p:cNvPr>
            <p:cNvCxnSpPr>
              <a:cxnSpLocks/>
            </p:cNvCxnSpPr>
            <p:nvPr/>
          </p:nvCxnSpPr>
          <p:spPr>
            <a:xfrm flipH="1" flipV="1">
              <a:off x="5533655" y="7856051"/>
              <a:ext cx="736328" cy="7872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70FB734-3265-942B-FE2D-892399B08884}"/>
              </a:ext>
            </a:extLst>
          </p:cNvPr>
          <p:cNvGrpSpPr/>
          <p:nvPr/>
        </p:nvGrpSpPr>
        <p:grpSpPr>
          <a:xfrm>
            <a:off x="5182137" y="4313162"/>
            <a:ext cx="2395938" cy="2148238"/>
            <a:chOff x="5182137" y="4313162"/>
            <a:chExt cx="2395938" cy="2148238"/>
          </a:xfrm>
        </p:grpSpPr>
        <p:sp>
          <p:nvSpPr>
            <p:cNvPr id="12" name="Freeform 12"/>
            <p:cNvSpPr/>
            <p:nvPr/>
          </p:nvSpPr>
          <p:spPr>
            <a:xfrm>
              <a:off x="5182137" y="4313162"/>
              <a:ext cx="2395938" cy="1197969"/>
            </a:xfrm>
            <a:custGeom>
              <a:avLst/>
              <a:gdLst/>
              <a:ahLst/>
              <a:cxnLst/>
              <a:rect l="l" t="t" r="r" b="b"/>
              <a:pathLst>
                <a:path w="2395938" h="1197969">
                  <a:moveTo>
                    <a:pt x="0" y="0"/>
                  </a:moveTo>
                  <a:lnTo>
                    <a:pt x="2395938" y="0"/>
                  </a:lnTo>
                  <a:lnTo>
                    <a:pt x="2395938" y="1197969"/>
                  </a:lnTo>
                  <a:lnTo>
                    <a:pt x="0" y="1197969"/>
                  </a:lnTo>
                  <a:lnTo>
                    <a:pt x="0" y="0"/>
                  </a:lnTo>
                  <a:close/>
                </a:path>
              </a:pathLst>
            </a:custGeom>
            <a:blipFill>
              <a:blip r:embed="rId16"/>
              <a:stretch>
                <a:fillRect/>
              </a:stretch>
            </a:blipFill>
          </p:spPr>
        </p:sp>
        <p:cxnSp>
          <p:nvCxnSpPr>
            <p:cNvPr id="68" name="Straight Connector 67">
              <a:extLst>
                <a:ext uri="{FF2B5EF4-FFF2-40B4-BE49-F238E27FC236}">
                  <a16:creationId xmlns:a16="http://schemas.microsoft.com/office/drawing/2014/main" id="{4A59046C-9B62-A293-A5C0-D1D966BB1A04}"/>
                </a:ext>
              </a:extLst>
            </p:cNvPr>
            <p:cNvCxnSpPr>
              <a:cxnSpLocks/>
            </p:cNvCxnSpPr>
            <p:nvPr/>
          </p:nvCxnSpPr>
          <p:spPr>
            <a:xfrm flipH="1">
              <a:off x="5678999" y="5511131"/>
              <a:ext cx="701107" cy="9502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4A7537C-B3A0-80D5-7BB2-62F4F55C10CC}"/>
              </a:ext>
            </a:extLst>
          </p:cNvPr>
          <p:cNvGrpSpPr/>
          <p:nvPr/>
        </p:nvGrpSpPr>
        <p:grpSpPr>
          <a:xfrm>
            <a:off x="2469780" y="2085695"/>
            <a:ext cx="3129563" cy="4006565"/>
            <a:chOff x="2469780" y="2085695"/>
            <a:chExt cx="3129563" cy="4006565"/>
          </a:xfrm>
        </p:grpSpPr>
        <p:sp>
          <p:nvSpPr>
            <p:cNvPr id="10" name="Freeform 10"/>
            <p:cNvSpPr/>
            <p:nvPr/>
          </p:nvSpPr>
          <p:spPr>
            <a:xfrm>
              <a:off x="2469780" y="2085695"/>
              <a:ext cx="3129563" cy="1491344"/>
            </a:xfrm>
            <a:custGeom>
              <a:avLst/>
              <a:gdLst/>
              <a:ahLst/>
              <a:cxnLst/>
              <a:rect l="l" t="t" r="r" b="b"/>
              <a:pathLst>
                <a:path w="3129563" h="1491344">
                  <a:moveTo>
                    <a:pt x="0" y="0"/>
                  </a:moveTo>
                  <a:lnTo>
                    <a:pt x="3129563" y="0"/>
                  </a:lnTo>
                  <a:lnTo>
                    <a:pt x="3129563" y="1491344"/>
                  </a:lnTo>
                  <a:lnTo>
                    <a:pt x="0" y="1491344"/>
                  </a:lnTo>
                  <a:lnTo>
                    <a:pt x="0" y="0"/>
                  </a:lnTo>
                  <a:close/>
                </a:path>
              </a:pathLst>
            </a:custGeom>
            <a:blipFill>
              <a:blip r:embed="rId17"/>
              <a:stretch>
                <a:fillRect l="-27819" t="-15990" r="-28768" b="-17502"/>
              </a:stretch>
            </a:blipFill>
          </p:spPr>
        </p:sp>
        <p:cxnSp>
          <p:nvCxnSpPr>
            <p:cNvPr id="71" name="Straight Connector 70">
              <a:extLst>
                <a:ext uri="{FF2B5EF4-FFF2-40B4-BE49-F238E27FC236}">
                  <a16:creationId xmlns:a16="http://schemas.microsoft.com/office/drawing/2014/main" id="{C3FAF9B2-032F-08E9-E3DF-BF7AD6CE6ABD}"/>
                </a:ext>
              </a:extLst>
            </p:cNvPr>
            <p:cNvCxnSpPr>
              <a:cxnSpLocks/>
            </p:cNvCxnSpPr>
            <p:nvPr/>
          </p:nvCxnSpPr>
          <p:spPr>
            <a:xfrm>
              <a:off x="4361176" y="3542832"/>
              <a:ext cx="520677" cy="254942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326C64A-BB91-6ED5-832B-7F340A2914B1}"/>
              </a:ext>
            </a:extLst>
          </p:cNvPr>
          <p:cNvGrpSpPr/>
          <p:nvPr/>
        </p:nvGrpSpPr>
        <p:grpSpPr>
          <a:xfrm>
            <a:off x="428641" y="4030784"/>
            <a:ext cx="3835986" cy="2359656"/>
            <a:chOff x="428641" y="4030784"/>
            <a:chExt cx="3835986" cy="2359656"/>
          </a:xfrm>
        </p:grpSpPr>
        <p:sp>
          <p:nvSpPr>
            <p:cNvPr id="9" name="Freeform 9"/>
            <p:cNvSpPr/>
            <p:nvPr/>
          </p:nvSpPr>
          <p:spPr>
            <a:xfrm>
              <a:off x="428641" y="4030784"/>
              <a:ext cx="3156742" cy="1445256"/>
            </a:xfrm>
            <a:custGeom>
              <a:avLst/>
              <a:gdLst/>
              <a:ahLst/>
              <a:cxnLst/>
              <a:rect l="l" t="t" r="r" b="b"/>
              <a:pathLst>
                <a:path w="3156742" h="1445256">
                  <a:moveTo>
                    <a:pt x="0" y="0"/>
                  </a:moveTo>
                  <a:lnTo>
                    <a:pt x="3156743" y="0"/>
                  </a:lnTo>
                  <a:lnTo>
                    <a:pt x="3156743" y="1445256"/>
                  </a:lnTo>
                  <a:lnTo>
                    <a:pt x="0" y="1445256"/>
                  </a:lnTo>
                  <a:lnTo>
                    <a:pt x="0" y="0"/>
                  </a:lnTo>
                  <a:close/>
                </a:path>
              </a:pathLst>
            </a:custGeom>
            <a:blipFill>
              <a:blip r:embed="rId18"/>
              <a:stretch>
                <a:fillRect/>
              </a:stretch>
            </a:blipFill>
          </p:spPr>
        </p:sp>
        <p:cxnSp>
          <p:nvCxnSpPr>
            <p:cNvPr id="74" name="Straight Connector 73">
              <a:extLst>
                <a:ext uri="{FF2B5EF4-FFF2-40B4-BE49-F238E27FC236}">
                  <a16:creationId xmlns:a16="http://schemas.microsoft.com/office/drawing/2014/main" id="{FFB77864-0FF1-A707-2484-EE0B23A05761}"/>
                </a:ext>
              </a:extLst>
            </p:cNvPr>
            <p:cNvCxnSpPr/>
            <p:nvPr/>
          </p:nvCxnSpPr>
          <p:spPr>
            <a:xfrm>
              <a:off x="3350227" y="5476040"/>
              <a:ext cx="914400" cy="914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8D5AA5F-B854-6C24-9C4F-2166FC4ABED3}"/>
              </a:ext>
            </a:extLst>
          </p:cNvPr>
          <p:cNvGrpSpPr/>
          <p:nvPr/>
        </p:nvGrpSpPr>
        <p:grpSpPr>
          <a:xfrm>
            <a:off x="160001" y="6295190"/>
            <a:ext cx="3874560" cy="1393858"/>
            <a:chOff x="160001" y="6295190"/>
            <a:chExt cx="3874560" cy="1393858"/>
          </a:xfrm>
        </p:grpSpPr>
        <p:sp>
          <p:nvSpPr>
            <p:cNvPr id="8" name="Freeform 8"/>
            <p:cNvSpPr/>
            <p:nvPr/>
          </p:nvSpPr>
          <p:spPr>
            <a:xfrm>
              <a:off x="160001" y="6295190"/>
              <a:ext cx="3013747" cy="1393858"/>
            </a:xfrm>
            <a:custGeom>
              <a:avLst/>
              <a:gdLst/>
              <a:ahLst/>
              <a:cxnLst/>
              <a:rect l="l" t="t" r="r" b="b"/>
              <a:pathLst>
                <a:path w="3013747" h="1393858">
                  <a:moveTo>
                    <a:pt x="0" y="0"/>
                  </a:moveTo>
                  <a:lnTo>
                    <a:pt x="3013747" y="0"/>
                  </a:lnTo>
                  <a:lnTo>
                    <a:pt x="3013747" y="1393858"/>
                  </a:lnTo>
                  <a:lnTo>
                    <a:pt x="0" y="1393858"/>
                  </a:lnTo>
                  <a:lnTo>
                    <a:pt x="0" y="0"/>
                  </a:lnTo>
                  <a:close/>
                </a:path>
              </a:pathLst>
            </a:custGeom>
            <a:blipFill>
              <a:blip r:embed="rId19"/>
              <a:stretch>
                <a:fillRect/>
              </a:stretch>
            </a:blipFill>
          </p:spPr>
        </p:sp>
        <p:cxnSp>
          <p:nvCxnSpPr>
            <p:cNvPr id="76" name="Straight Connector 75">
              <a:extLst>
                <a:ext uri="{FF2B5EF4-FFF2-40B4-BE49-F238E27FC236}">
                  <a16:creationId xmlns:a16="http://schemas.microsoft.com/office/drawing/2014/main" id="{4A886214-1CB4-DDFD-B939-A0C07B11ADA3}"/>
                </a:ext>
              </a:extLst>
            </p:cNvPr>
            <p:cNvCxnSpPr>
              <a:cxnSpLocks/>
            </p:cNvCxnSpPr>
            <p:nvPr/>
          </p:nvCxnSpPr>
          <p:spPr>
            <a:xfrm>
              <a:off x="3173748" y="7037723"/>
              <a:ext cx="860813" cy="474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par>
                                <p:cTn id="41" presetID="10"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10" presetClass="entr" presetSubtype="0" fill="hold"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5147813"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Kế hoạch tổng thể</a:t>
            </a:r>
          </a:p>
        </p:txBody>
      </p:sp>
      <p:pic>
        <p:nvPicPr>
          <p:cNvPr id="10" name="Picture 9">
            <a:extLst>
              <a:ext uri="{FF2B5EF4-FFF2-40B4-BE49-F238E27FC236}">
                <a16:creationId xmlns:a16="http://schemas.microsoft.com/office/drawing/2014/main" id="{851C43F0-70D8-3CD1-2E22-AB2B0E873BEE}"/>
              </a:ext>
            </a:extLst>
          </p:cNvPr>
          <p:cNvPicPr>
            <a:picLocks noChangeAspect="1"/>
          </p:cNvPicPr>
          <p:nvPr/>
        </p:nvPicPr>
        <p:blipFill>
          <a:blip r:embed="rId3"/>
          <a:stretch>
            <a:fillRect/>
          </a:stretch>
        </p:blipFill>
        <p:spPr>
          <a:xfrm>
            <a:off x="1219200" y="2324100"/>
            <a:ext cx="16060333" cy="675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4953000" y="495300"/>
            <a:ext cx="12519620" cy="9296400"/>
          </a:xfrm>
          <a:custGeom>
            <a:avLst/>
            <a:gdLst/>
            <a:ahLst/>
            <a:cxnLst/>
            <a:rect l="l" t="t" r="r" b="b"/>
            <a:pathLst>
              <a:path w="8580039" h="7611572">
                <a:moveTo>
                  <a:pt x="0" y="0"/>
                </a:moveTo>
                <a:lnTo>
                  <a:pt x="8580040" y="0"/>
                </a:lnTo>
                <a:lnTo>
                  <a:pt x="8580040" y="7611572"/>
                </a:lnTo>
                <a:lnTo>
                  <a:pt x="0" y="7611572"/>
                </a:lnTo>
                <a:lnTo>
                  <a:pt x="0" y="0"/>
                </a:lnTo>
                <a:close/>
              </a:path>
            </a:pathLst>
          </a:custGeom>
          <a:blipFill>
            <a:blip r:embed="rId3"/>
            <a:stretch>
              <a:fillRect t="-2292" b="-1272"/>
            </a:stretch>
          </a:blipFill>
        </p:spPr>
      </p:sp>
      <p:sp>
        <p:nvSpPr>
          <p:cNvPr id="4" name="TextBox 4"/>
          <p:cNvSpPr txBox="1"/>
          <p:nvPr/>
        </p:nvSpPr>
        <p:spPr>
          <a:xfrm>
            <a:off x="1028700" y="962025"/>
            <a:ext cx="4935112"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Database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4" name="TextBox 4"/>
          <p:cNvSpPr txBox="1"/>
          <p:nvPr/>
        </p:nvSpPr>
        <p:spPr>
          <a:xfrm>
            <a:off x="1028700" y="962025"/>
            <a:ext cx="493511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Sprint Backlog 1</a:t>
            </a:r>
          </a:p>
        </p:txBody>
      </p:sp>
      <p:grpSp>
        <p:nvGrpSpPr>
          <p:cNvPr id="6" name="Group 5">
            <a:extLst>
              <a:ext uri="{FF2B5EF4-FFF2-40B4-BE49-F238E27FC236}">
                <a16:creationId xmlns:a16="http://schemas.microsoft.com/office/drawing/2014/main" id="{B9FC37B8-5B7A-340A-8C2B-B2503BFBDB6F}"/>
              </a:ext>
            </a:extLst>
          </p:cNvPr>
          <p:cNvGrpSpPr/>
          <p:nvPr/>
        </p:nvGrpSpPr>
        <p:grpSpPr>
          <a:xfrm>
            <a:off x="2826908" y="1832293"/>
            <a:ext cx="12634183" cy="7426007"/>
            <a:chOff x="2826908" y="1832293"/>
            <a:chExt cx="12634183" cy="7426007"/>
          </a:xfrm>
        </p:grpSpPr>
        <p:sp>
          <p:nvSpPr>
            <p:cNvPr id="3" name="Freeform 3"/>
            <p:cNvSpPr/>
            <p:nvPr/>
          </p:nvSpPr>
          <p:spPr>
            <a:xfrm>
              <a:off x="2826908" y="1832293"/>
              <a:ext cx="12634183" cy="6788434"/>
            </a:xfrm>
            <a:custGeom>
              <a:avLst/>
              <a:gdLst/>
              <a:ahLst/>
              <a:cxnLst/>
              <a:rect l="l" t="t" r="r" b="b"/>
              <a:pathLst>
                <a:path w="12634183" h="6788434">
                  <a:moveTo>
                    <a:pt x="0" y="0"/>
                  </a:moveTo>
                  <a:lnTo>
                    <a:pt x="12634184" y="0"/>
                  </a:lnTo>
                  <a:lnTo>
                    <a:pt x="12634184" y="6788435"/>
                  </a:lnTo>
                  <a:lnTo>
                    <a:pt x="0" y="6788435"/>
                  </a:lnTo>
                  <a:lnTo>
                    <a:pt x="0" y="0"/>
                  </a:lnTo>
                  <a:close/>
                </a:path>
              </a:pathLst>
            </a:custGeom>
            <a:blipFill>
              <a:blip r:embed="rId3"/>
              <a:stretch>
                <a:fillRect l="-3718" t="-5014" b="-5014"/>
              </a:stretch>
            </a:blipFill>
          </p:spPr>
        </p:sp>
        <p:sp>
          <p:nvSpPr>
            <p:cNvPr id="5" name="Freeform 5"/>
            <p:cNvSpPr/>
            <p:nvPr/>
          </p:nvSpPr>
          <p:spPr>
            <a:xfrm>
              <a:off x="3496256" y="8806250"/>
              <a:ext cx="11301259" cy="452050"/>
            </a:xfrm>
            <a:custGeom>
              <a:avLst/>
              <a:gdLst/>
              <a:ahLst/>
              <a:cxnLst/>
              <a:rect l="l" t="t" r="r" b="b"/>
              <a:pathLst>
                <a:path w="11301259" h="452050">
                  <a:moveTo>
                    <a:pt x="0" y="0"/>
                  </a:moveTo>
                  <a:lnTo>
                    <a:pt x="11301259" y="0"/>
                  </a:lnTo>
                  <a:lnTo>
                    <a:pt x="11301259" y="452050"/>
                  </a:lnTo>
                  <a:lnTo>
                    <a:pt x="0" y="452050"/>
                  </a:lnTo>
                  <a:lnTo>
                    <a:pt x="0" y="0"/>
                  </a:lnTo>
                  <a:close/>
                </a:path>
              </a:pathLst>
            </a:custGeom>
            <a:blipFill>
              <a:blip r:embed="rId4"/>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grpSp>
        <p:nvGrpSpPr>
          <p:cNvPr id="6" name="Group 5">
            <a:extLst>
              <a:ext uri="{FF2B5EF4-FFF2-40B4-BE49-F238E27FC236}">
                <a16:creationId xmlns:a16="http://schemas.microsoft.com/office/drawing/2014/main" id="{5E3E76EB-C9D4-277C-090B-3DE2A66E1E94}"/>
              </a:ext>
            </a:extLst>
          </p:cNvPr>
          <p:cNvGrpSpPr/>
          <p:nvPr/>
        </p:nvGrpSpPr>
        <p:grpSpPr>
          <a:xfrm>
            <a:off x="2220766" y="1958043"/>
            <a:ext cx="13536177" cy="7300257"/>
            <a:chOff x="2220766" y="1958043"/>
            <a:chExt cx="13536177" cy="7300257"/>
          </a:xfrm>
        </p:grpSpPr>
        <p:sp>
          <p:nvSpPr>
            <p:cNvPr id="3" name="Freeform 3"/>
            <p:cNvSpPr/>
            <p:nvPr/>
          </p:nvSpPr>
          <p:spPr>
            <a:xfrm>
              <a:off x="2220766" y="1958043"/>
              <a:ext cx="13536177" cy="6717907"/>
            </a:xfrm>
            <a:custGeom>
              <a:avLst/>
              <a:gdLst/>
              <a:ahLst/>
              <a:cxnLst/>
              <a:rect l="l" t="t" r="r" b="b"/>
              <a:pathLst>
                <a:path w="13536177" h="6717907">
                  <a:moveTo>
                    <a:pt x="0" y="0"/>
                  </a:moveTo>
                  <a:lnTo>
                    <a:pt x="13536177" y="0"/>
                  </a:lnTo>
                  <a:lnTo>
                    <a:pt x="13536177" y="6717908"/>
                  </a:lnTo>
                  <a:lnTo>
                    <a:pt x="0" y="6717908"/>
                  </a:lnTo>
                  <a:lnTo>
                    <a:pt x="0" y="0"/>
                  </a:lnTo>
                  <a:close/>
                </a:path>
              </a:pathLst>
            </a:custGeom>
            <a:blipFill>
              <a:blip r:embed="rId3"/>
              <a:stretch>
                <a:fillRect l="-2797" t="-229" b="-229"/>
              </a:stretch>
            </a:blipFill>
          </p:spPr>
        </p:sp>
        <p:sp>
          <p:nvSpPr>
            <p:cNvPr id="4" name="Freeform 4"/>
            <p:cNvSpPr/>
            <p:nvPr/>
          </p:nvSpPr>
          <p:spPr>
            <a:xfrm>
              <a:off x="3669973" y="8792123"/>
              <a:ext cx="11301259" cy="466177"/>
            </a:xfrm>
            <a:custGeom>
              <a:avLst/>
              <a:gdLst/>
              <a:ahLst/>
              <a:cxnLst/>
              <a:rect l="l" t="t" r="r" b="b"/>
              <a:pathLst>
                <a:path w="11301259" h="466177">
                  <a:moveTo>
                    <a:pt x="0" y="0"/>
                  </a:moveTo>
                  <a:lnTo>
                    <a:pt x="11301259" y="0"/>
                  </a:lnTo>
                  <a:lnTo>
                    <a:pt x="11301259" y="466177"/>
                  </a:lnTo>
                  <a:lnTo>
                    <a:pt x="0" y="466177"/>
                  </a:lnTo>
                  <a:lnTo>
                    <a:pt x="0" y="0"/>
                  </a:lnTo>
                  <a:close/>
                </a:path>
              </a:pathLst>
            </a:custGeom>
            <a:blipFill>
              <a:blip r:embed="rId4"/>
              <a:stretch>
                <a:fillRect/>
              </a:stretch>
            </a:blipFill>
          </p:spPr>
        </p:sp>
      </p:grpSp>
      <p:sp>
        <p:nvSpPr>
          <p:cNvPr id="5" name="TextBox 5"/>
          <p:cNvSpPr txBox="1"/>
          <p:nvPr/>
        </p:nvSpPr>
        <p:spPr>
          <a:xfrm>
            <a:off x="1028700" y="962025"/>
            <a:ext cx="493511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Sprint Backlog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D459EA0F-03E8-96BC-D7C9-2ACBF42792DB}"/>
              </a:ext>
            </a:extLst>
          </p:cNvPr>
          <p:cNvGrpSpPr/>
          <p:nvPr/>
        </p:nvGrpSpPr>
        <p:grpSpPr>
          <a:xfrm>
            <a:off x="5395419" y="4114864"/>
            <a:ext cx="7497162" cy="1455265"/>
            <a:chOff x="5395419" y="4114864"/>
            <a:chExt cx="7497162" cy="1455265"/>
          </a:xfrm>
        </p:grpSpPr>
        <p:sp>
          <p:nvSpPr>
            <p:cNvPr id="3" name="TextBox 3"/>
            <p:cNvSpPr txBox="1"/>
            <p:nvPr/>
          </p:nvSpPr>
          <p:spPr>
            <a:xfrm>
              <a:off x="5395419" y="4114864"/>
              <a:ext cx="7497162"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III. Giới thiệu AI</a:t>
              </a:r>
            </a:p>
          </p:txBody>
        </p:sp>
        <p:sp>
          <p:nvSpPr>
            <p:cNvPr id="4" name="Freeform 4"/>
            <p:cNvSpPr/>
            <p:nvPr/>
          </p:nvSpPr>
          <p:spPr>
            <a:xfrm>
              <a:off x="5395419" y="5143500"/>
              <a:ext cx="6379595" cy="426629"/>
            </a:xfrm>
            <a:custGeom>
              <a:avLst/>
              <a:gdLst/>
              <a:ahLst/>
              <a:cxnLst/>
              <a:rect l="l" t="t" r="r" b="b"/>
              <a:pathLst>
                <a:path w="6379595" h="426629">
                  <a:moveTo>
                    <a:pt x="0" y="0"/>
                  </a:moveTo>
                  <a:lnTo>
                    <a:pt x="6379595" y="0"/>
                  </a:lnTo>
                  <a:lnTo>
                    <a:pt x="6379595" y="426629"/>
                  </a:lnTo>
                  <a:lnTo>
                    <a:pt x="0" y="4266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6740399" y="4735147"/>
            <a:ext cx="4127448" cy="1416476"/>
          </a:xfrm>
          <a:custGeom>
            <a:avLst/>
            <a:gdLst/>
            <a:ahLst/>
            <a:cxnLst/>
            <a:rect l="l" t="t" r="r" b="b"/>
            <a:pathLst>
              <a:path w="4127448" h="1416476">
                <a:moveTo>
                  <a:pt x="0" y="0"/>
                </a:moveTo>
                <a:lnTo>
                  <a:pt x="4127448" y="0"/>
                </a:lnTo>
                <a:lnTo>
                  <a:pt x="4127448" y="1416476"/>
                </a:lnTo>
                <a:lnTo>
                  <a:pt x="0" y="1416476"/>
                </a:lnTo>
                <a:lnTo>
                  <a:pt x="0" y="0"/>
                </a:lnTo>
                <a:close/>
              </a:path>
            </a:pathLst>
          </a:custGeom>
          <a:blipFill>
            <a:blip r:embed="rId3"/>
            <a:stretch>
              <a:fillRect t="-4761" r="-2451"/>
            </a:stretch>
          </a:blipFill>
        </p:spPr>
      </p:sp>
      <p:sp>
        <p:nvSpPr>
          <p:cNvPr id="8" name="TextBox 8"/>
          <p:cNvSpPr txBox="1"/>
          <p:nvPr/>
        </p:nvSpPr>
        <p:spPr>
          <a:xfrm>
            <a:off x="1028700" y="962025"/>
            <a:ext cx="5711699"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Khái quát</a:t>
            </a:r>
          </a:p>
        </p:txBody>
      </p:sp>
      <p:grpSp>
        <p:nvGrpSpPr>
          <p:cNvPr id="33" name="Group 32">
            <a:extLst>
              <a:ext uri="{FF2B5EF4-FFF2-40B4-BE49-F238E27FC236}">
                <a16:creationId xmlns:a16="http://schemas.microsoft.com/office/drawing/2014/main" id="{30B2EB65-8E40-AD51-D440-396E87E34AAF}"/>
              </a:ext>
            </a:extLst>
          </p:cNvPr>
          <p:cNvGrpSpPr/>
          <p:nvPr/>
        </p:nvGrpSpPr>
        <p:grpSpPr>
          <a:xfrm>
            <a:off x="9144001" y="2145540"/>
            <a:ext cx="7049268" cy="2589606"/>
            <a:chOff x="9144001" y="2145540"/>
            <a:chExt cx="7049268" cy="2589606"/>
          </a:xfrm>
        </p:grpSpPr>
        <p:sp>
          <p:nvSpPr>
            <p:cNvPr id="5" name="Freeform 5"/>
            <p:cNvSpPr/>
            <p:nvPr/>
          </p:nvSpPr>
          <p:spPr>
            <a:xfrm>
              <a:off x="12946641" y="2145540"/>
              <a:ext cx="3246628" cy="2277485"/>
            </a:xfrm>
            <a:custGeom>
              <a:avLst/>
              <a:gdLst/>
              <a:ahLst/>
              <a:cxnLst/>
              <a:rect l="l" t="t" r="r" b="b"/>
              <a:pathLst>
                <a:path w="3246628" h="2277485">
                  <a:moveTo>
                    <a:pt x="0" y="0"/>
                  </a:moveTo>
                  <a:lnTo>
                    <a:pt x="3246627" y="0"/>
                  </a:lnTo>
                  <a:lnTo>
                    <a:pt x="3246627" y="2277485"/>
                  </a:lnTo>
                  <a:lnTo>
                    <a:pt x="0" y="2277485"/>
                  </a:lnTo>
                  <a:lnTo>
                    <a:pt x="0" y="0"/>
                  </a:lnTo>
                  <a:close/>
                </a:path>
              </a:pathLst>
            </a:custGeom>
            <a:blipFill>
              <a:blip r:embed="rId4"/>
              <a:stretch>
                <a:fillRect/>
              </a:stretch>
            </a:blipFill>
          </p:spPr>
        </p:sp>
        <p:cxnSp>
          <p:nvCxnSpPr>
            <p:cNvPr id="14" name="Connector: Elbow 13">
              <a:extLst>
                <a:ext uri="{FF2B5EF4-FFF2-40B4-BE49-F238E27FC236}">
                  <a16:creationId xmlns:a16="http://schemas.microsoft.com/office/drawing/2014/main" id="{E294112B-A6B3-94D9-FFE3-736B8C69AD69}"/>
                </a:ext>
              </a:extLst>
            </p:cNvPr>
            <p:cNvCxnSpPr>
              <a:cxnSpLocks/>
            </p:cNvCxnSpPr>
            <p:nvPr/>
          </p:nvCxnSpPr>
          <p:spPr>
            <a:xfrm rot="10800000" flipV="1">
              <a:off x="9144001" y="3284281"/>
              <a:ext cx="3802641" cy="1450865"/>
            </a:xfrm>
            <a:prstGeom prst="bentConnector3">
              <a:avLst>
                <a:gd name="adj1" fmla="val 9288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701C284A-B006-26B7-81D1-6BA065E8CEEE}"/>
              </a:ext>
            </a:extLst>
          </p:cNvPr>
          <p:cNvGrpSpPr/>
          <p:nvPr/>
        </p:nvGrpSpPr>
        <p:grpSpPr>
          <a:xfrm>
            <a:off x="1750145" y="2345563"/>
            <a:ext cx="7053978" cy="2389583"/>
            <a:chOff x="1750145" y="2345563"/>
            <a:chExt cx="7053978" cy="2389583"/>
          </a:xfrm>
        </p:grpSpPr>
        <p:sp>
          <p:nvSpPr>
            <p:cNvPr id="4" name="Freeform 4"/>
            <p:cNvSpPr/>
            <p:nvPr/>
          </p:nvSpPr>
          <p:spPr>
            <a:xfrm>
              <a:off x="1750145" y="2345563"/>
              <a:ext cx="3462436" cy="2077462"/>
            </a:xfrm>
            <a:custGeom>
              <a:avLst/>
              <a:gdLst/>
              <a:ahLst/>
              <a:cxnLst/>
              <a:rect l="l" t="t" r="r" b="b"/>
              <a:pathLst>
                <a:path w="3462436" h="2077462">
                  <a:moveTo>
                    <a:pt x="0" y="0"/>
                  </a:moveTo>
                  <a:lnTo>
                    <a:pt x="3462436" y="0"/>
                  </a:lnTo>
                  <a:lnTo>
                    <a:pt x="3462436" y="2077462"/>
                  </a:lnTo>
                  <a:lnTo>
                    <a:pt x="0" y="2077462"/>
                  </a:lnTo>
                  <a:lnTo>
                    <a:pt x="0" y="0"/>
                  </a:lnTo>
                  <a:close/>
                </a:path>
              </a:pathLst>
            </a:custGeom>
            <a:blipFill>
              <a:blip r:embed="rId5"/>
              <a:stretch>
                <a:fillRect/>
              </a:stretch>
            </a:blipFill>
          </p:spPr>
        </p:sp>
        <p:cxnSp>
          <p:nvCxnSpPr>
            <p:cNvPr id="19" name="Connector: Elbow 18">
              <a:extLst>
                <a:ext uri="{FF2B5EF4-FFF2-40B4-BE49-F238E27FC236}">
                  <a16:creationId xmlns:a16="http://schemas.microsoft.com/office/drawing/2014/main" id="{8DB110D1-6BD5-3950-F99F-27BD5E7EBC57}"/>
                </a:ext>
              </a:extLst>
            </p:cNvPr>
            <p:cNvCxnSpPr>
              <a:cxnSpLocks/>
            </p:cNvCxnSpPr>
            <p:nvPr/>
          </p:nvCxnSpPr>
          <p:spPr>
            <a:xfrm>
              <a:off x="5212581" y="3284280"/>
              <a:ext cx="3591542" cy="1450866"/>
            </a:xfrm>
            <a:prstGeom prst="bentConnector3">
              <a:avLst>
                <a:gd name="adj1" fmla="val 97949"/>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BCE43CA-9229-9BFD-4C06-CE1E88379190}"/>
              </a:ext>
            </a:extLst>
          </p:cNvPr>
          <p:cNvGrpSpPr/>
          <p:nvPr/>
        </p:nvGrpSpPr>
        <p:grpSpPr>
          <a:xfrm>
            <a:off x="2095149" y="6151622"/>
            <a:ext cx="6708974" cy="3106678"/>
            <a:chOff x="2095149" y="6151622"/>
            <a:chExt cx="6708974" cy="3106678"/>
          </a:xfrm>
        </p:grpSpPr>
        <p:sp>
          <p:nvSpPr>
            <p:cNvPr id="6" name="Freeform 6"/>
            <p:cNvSpPr/>
            <p:nvPr/>
          </p:nvSpPr>
          <p:spPr>
            <a:xfrm>
              <a:off x="2095149" y="7022879"/>
              <a:ext cx="3905412" cy="2235421"/>
            </a:xfrm>
            <a:custGeom>
              <a:avLst/>
              <a:gdLst/>
              <a:ahLst/>
              <a:cxnLst/>
              <a:rect l="l" t="t" r="r" b="b"/>
              <a:pathLst>
                <a:path w="3905412" h="2235421">
                  <a:moveTo>
                    <a:pt x="0" y="0"/>
                  </a:moveTo>
                  <a:lnTo>
                    <a:pt x="3905412" y="0"/>
                  </a:lnTo>
                  <a:lnTo>
                    <a:pt x="3905412" y="2235421"/>
                  </a:lnTo>
                  <a:lnTo>
                    <a:pt x="0" y="2235421"/>
                  </a:lnTo>
                  <a:lnTo>
                    <a:pt x="0" y="0"/>
                  </a:lnTo>
                  <a:close/>
                </a:path>
              </a:pathLst>
            </a:custGeom>
            <a:blipFill>
              <a:blip r:embed="rId6"/>
              <a:stretch>
                <a:fillRect/>
              </a:stretch>
            </a:blipFill>
          </p:spPr>
        </p:sp>
        <p:cxnSp>
          <p:nvCxnSpPr>
            <p:cNvPr id="25" name="Connector: Elbow 24">
              <a:extLst>
                <a:ext uri="{FF2B5EF4-FFF2-40B4-BE49-F238E27FC236}">
                  <a16:creationId xmlns:a16="http://schemas.microsoft.com/office/drawing/2014/main" id="{5D31688C-4356-69D5-96D0-6060058BAE40}"/>
                </a:ext>
              </a:extLst>
            </p:cNvPr>
            <p:cNvCxnSpPr>
              <a:cxnSpLocks/>
            </p:cNvCxnSpPr>
            <p:nvPr/>
          </p:nvCxnSpPr>
          <p:spPr>
            <a:xfrm rot="10800000" flipV="1">
              <a:off x="6000561" y="6151622"/>
              <a:ext cx="2803562" cy="2116077"/>
            </a:xfrm>
            <a:prstGeom prst="bentConnector3">
              <a:avLst>
                <a:gd name="adj1" fmla="val 488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F64D1832-28A5-5DEB-A543-AF0070287656}"/>
              </a:ext>
            </a:extLst>
          </p:cNvPr>
          <p:cNvGrpSpPr/>
          <p:nvPr/>
        </p:nvGrpSpPr>
        <p:grpSpPr>
          <a:xfrm>
            <a:off x="9456335" y="6151623"/>
            <a:ext cx="6612842" cy="3106677"/>
            <a:chOff x="9456335" y="6151623"/>
            <a:chExt cx="6612842" cy="3106677"/>
          </a:xfrm>
        </p:grpSpPr>
        <p:sp>
          <p:nvSpPr>
            <p:cNvPr id="7" name="Freeform 7"/>
            <p:cNvSpPr/>
            <p:nvPr/>
          </p:nvSpPr>
          <p:spPr>
            <a:xfrm>
              <a:off x="13070731" y="6259854"/>
              <a:ext cx="2998446" cy="2998446"/>
            </a:xfrm>
            <a:custGeom>
              <a:avLst/>
              <a:gdLst/>
              <a:ahLst/>
              <a:cxnLst/>
              <a:rect l="l" t="t" r="r" b="b"/>
              <a:pathLst>
                <a:path w="2998446" h="2998446">
                  <a:moveTo>
                    <a:pt x="0" y="0"/>
                  </a:moveTo>
                  <a:lnTo>
                    <a:pt x="2998447" y="0"/>
                  </a:lnTo>
                  <a:lnTo>
                    <a:pt x="2998447" y="2998446"/>
                  </a:lnTo>
                  <a:lnTo>
                    <a:pt x="0" y="2998446"/>
                  </a:lnTo>
                  <a:lnTo>
                    <a:pt x="0" y="0"/>
                  </a:lnTo>
                  <a:close/>
                </a:path>
              </a:pathLst>
            </a:custGeom>
            <a:blipFill>
              <a:blip r:embed="rId7"/>
              <a:stretch>
                <a:fillRect/>
              </a:stretch>
            </a:blipFill>
          </p:spPr>
        </p:sp>
        <p:cxnSp>
          <p:nvCxnSpPr>
            <p:cNvPr id="29" name="Connector: Elbow 28">
              <a:extLst>
                <a:ext uri="{FF2B5EF4-FFF2-40B4-BE49-F238E27FC236}">
                  <a16:creationId xmlns:a16="http://schemas.microsoft.com/office/drawing/2014/main" id="{C69F4C0C-F03D-8557-275B-1F5B87DDD5F3}"/>
                </a:ext>
              </a:extLst>
            </p:cNvPr>
            <p:cNvCxnSpPr>
              <a:cxnSpLocks/>
            </p:cNvCxnSpPr>
            <p:nvPr/>
          </p:nvCxnSpPr>
          <p:spPr>
            <a:xfrm rot="10800000">
              <a:off x="9456335" y="6151623"/>
              <a:ext cx="3614397" cy="1607455"/>
            </a:xfrm>
            <a:prstGeom prst="bentConnector3">
              <a:avLst>
                <a:gd name="adj1" fmla="val 9933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217965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Chi tiết </a:t>
            </a:r>
          </a:p>
        </p:txBody>
      </p:sp>
      <p:pic>
        <p:nvPicPr>
          <p:cNvPr id="6" name="Picture 5">
            <a:extLst>
              <a:ext uri="{FF2B5EF4-FFF2-40B4-BE49-F238E27FC236}">
                <a16:creationId xmlns:a16="http://schemas.microsoft.com/office/drawing/2014/main" id="{BE500933-F877-61B7-7753-A7070B98EBAA}"/>
              </a:ext>
            </a:extLst>
          </p:cNvPr>
          <p:cNvPicPr>
            <a:picLocks noChangeAspect="1"/>
          </p:cNvPicPr>
          <p:nvPr/>
        </p:nvPicPr>
        <p:blipFill>
          <a:blip r:embed="rId3"/>
          <a:stretch>
            <a:fillRect/>
          </a:stretch>
        </p:blipFill>
        <p:spPr>
          <a:xfrm>
            <a:off x="1423694" y="2171297"/>
            <a:ext cx="15440611" cy="7153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12B191BA-FA39-13DD-1250-E307870C9C22}"/>
              </a:ext>
            </a:extLst>
          </p:cNvPr>
          <p:cNvGrpSpPr/>
          <p:nvPr/>
        </p:nvGrpSpPr>
        <p:grpSpPr>
          <a:xfrm>
            <a:off x="7269709" y="4076191"/>
            <a:ext cx="3748581" cy="1279319"/>
            <a:chOff x="7269709" y="4076191"/>
            <a:chExt cx="3748581" cy="1279319"/>
          </a:xfrm>
        </p:grpSpPr>
        <p:sp>
          <p:nvSpPr>
            <p:cNvPr id="3" name="TextBox 3"/>
            <p:cNvSpPr txBox="1"/>
            <p:nvPr/>
          </p:nvSpPr>
          <p:spPr>
            <a:xfrm>
              <a:off x="7269709" y="4076191"/>
              <a:ext cx="3748581"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IV. Demo</a:t>
              </a:r>
            </a:p>
          </p:txBody>
        </p:sp>
        <p:sp>
          <p:nvSpPr>
            <p:cNvPr id="4" name="Freeform 4"/>
            <p:cNvSpPr/>
            <p:nvPr/>
          </p:nvSpPr>
          <p:spPr>
            <a:xfrm>
              <a:off x="7269709" y="5104827"/>
              <a:ext cx="3748581" cy="250683"/>
            </a:xfrm>
            <a:custGeom>
              <a:avLst/>
              <a:gdLst/>
              <a:ahLst/>
              <a:cxnLst/>
              <a:rect l="l" t="t" r="r" b="b"/>
              <a:pathLst>
                <a:path w="3748581" h="250683">
                  <a:moveTo>
                    <a:pt x="0" y="0"/>
                  </a:moveTo>
                  <a:lnTo>
                    <a:pt x="3748582" y="0"/>
                  </a:lnTo>
                  <a:lnTo>
                    <a:pt x="3748582" y="250683"/>
                  </a:lnTo>
                  <a:lnTo>
                    <a:pt x="0" y="250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6706279" y="0"/>
            <a:ext cx="1581721" cy="1581721"/>
          </a:xfrm>
          <a:custGeom>
            <a:avLst/>
            <a:gdLst/>
            <a:ahLst/>
            <a:cxnLst/>
            <a:rect l="l" t="t" r="r" b="b"/>
            <a:pathLst>
              <a:path w="1581721" h="1581721">
                <a:moveTo>
                  <a:pt x="0" y="0"/>
                </a:moveTo>
                <a:lnTo>
                  <a:pt x="1581721" y="0"/>
                </a:lnTo>
                <a:lnTo>
                  <a:pt x="1581721" y="1581721"/>
                </a:lnTo>
                <a:lnTo>
                  <a:pt x="0" y="1581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7624955" y="4167663"/>
            <a:ext cx="2804312" cy="28043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0020" b="-20020"/>
              </a:stretch>
            </a:blipFill>
          </p:spPr>
        </p:sp>
      </p:grpSp>
      <p:grpSp>
        <p:nvGrpSpPr>
          <p:cNvPr id="10" name="Group 10"/>
          <p:cNvGrpSpPr/>
          <p:nvPr/>
        </p:nvGrpSpPr>
        <p:grpSpPr>
          <a:xfrm>
            <a:off x="11102297" y="4143865"/>
            <a:ext cx="2804312" cy="280431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3719" b="-54058"/>
              </a:stretch>
            </a:blipFill>
          </p:spPr>
        </p:sp>
      </p:grpSp>
      <p:grpSp>
        <p:nvGrpSpPr>
          <p:cNvPr id="12" name="Group 12"/>
          <p:cNvGrpSpPr/>
          <p:nvPr/>
        </p:nvGrpSpPr>
        <p:grpSpPr>
          <a:xfrm>
            <a:off x="14603132" y="4143865"/>
            <a:ext cx="2804312" cy="280431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3120" b="-3120"/>
              </a:stretch>
            </a:blipFill>
          </p:spPr>
        </p:sp>
      </p:grpSp>
      <p:sp>
        <p:nvSpPr>
          <p:cNvPr id="14" name="TextBox 14"/>
          <p:cNvSpPr txBox="1"/>
          <p:nvPr/>
        </p:nvSpPr>
        <p:spPr>
          <a:xfrm>
            <a:off x="6429134" y="1181389"/>
            <a:ext cx="5393385" cy="1193775"/>
          </a:xfrm>
          <a:prstGeom prst="rect">
            <a:avLst/>
          </a:prstGeom>
        </p:spPr>
        <p:txBody>
          <a:bodyPr lIns="0" tIns="0" rIns="0" bIns="0" rtlCol="0" anchor="t">
            <a:spAutoFit/>
          </a:bodyPr>
          <a:lstStyle/>
          <a:p>
            <a:pPr algn="l">
              <a:lnSpc>
                <a:spcPts val="9799"/>
              </a:lnSpc>
              <a:spcBef>
                <a:spcPct val="0"/>
              </a:spcBef>
            </a:pPr>
            <a:r>
              <a:rPr lang="en-US" sz="6999" b="1">
                <a:solidFill>
                  <a:srgbClr val="AF9545"/>
                </a:solidFill>
                <a:latin typeface="Montserrat Bold"/>
                <a:ea typeface="Montserrat Bold"/>
                <a:cs typeface="Montserrat Bold"/>
                <a:sym typeface="Montserrat Bold"/>
              </a:rPr>
              <a:t>Thành Viên</a:t>
            </a:r>
          </a:p>
        </p:txBody>
      </p:sp>
      <p:sp>
        <p:nvSpPr>
          <p:cNvPr id="15" name="TextBox 15"/>
          <p:cNvSpPr txBox="1"/>
          <p:nvPr/>
        </p:nvSpPr>
        <p:spPr>
          <a:xfrm>
            <a:off x="7471252" y="7660368"/>
            <a:ext cx="3283981"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Huỳnh Văn Quý</a:t>
            </a:r>
          </a:p>
        </p:txBody>
      </p:sp>
      <p:sp>
        <p:nvSpPr>
          <p:cNvPr id="16" name="TextBox 16"/>
          <p:cNvSpPr txBox="1"/>
          <p:nvPr/>
        </p:nvSpPr>
        <p:spPr>
          <a:xfrm>
            <a:off x="8131326"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Trưởng nhóm</a:t>
            </a:r>
          </a:p>
        </p:txBody>
      </p:sp>
      <p:sp>
        <p:nvSpPr>
          <p:cNvPr id="17" name="TextBox 17"/>
          <p:cNvSpPr txBox="1"/>
          <p:nvPr/>
        </p:nvSpPr>
        <p:spPr>
          <a:xfrm>
            <a:off x="10872124" y="7660368"/>
            <a:ext cx="3283981"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Lê Hoàng Phúc</a:t>
            </a:r>
          </a:p>
        </p:txBody>
      </p:sp>
      <p:sp>
        <p:nvSpPr>
          <p:cNvPr id="18" name="TextBox 18"/>
          <p:cNvSpPr txBox="1"/>
          <p:nvPr/>
        </p:nvSpPr>
        <p:spPr>
          <a:xfrm>
            <a:off x="13839466" y="7660368"/>
            <a:ext cx="4331644" cy="1037592"/>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Nguyễn Ngọc Kỳ Phương</a:t>
            </a:r>
          </a:p>
        </p:txBody>
      </p:sp>
      <p:grpSp>
        <p:nvGrpSpPr>
          <p:cNvPr id="25" name="Group 24">
            <a:extLst>
              <a:ext uri="{FF2B5EF4-FFF2-40B4-BE49-F238E27FC236}">
                <a16:creationId xmlns:a16="http://schemas.microsoft.com/office/drawing/2014/main" id="{59131941-0C76-B1CE-8B15-FC2E0A022A37}"/>
              </a:ext>
            </a:extLst>
          </p:cNvPr>
          <p:cNvGrpSpPr/>
          <p:nvPr/>
        </p:nvGrpSpPr>
        <p:grpSpPr>
          <a:xfrm>
            <a:off x="116890" y="4167663"/>
            <a:ext cx="3780450" cy="4834277"/>
            <a:chOff x="116890" y="4167663"/>
            <a:chExt cx="3780450" cy="4834277"/>
          </a:xfrm>
        </p:grpSpPr>
        <p:grpSp>
          <p:nvGrpSpPr>
            <p:cNvPr id="4" name="Group 4"/>
            <p:cNvGrpSpPr/>
            <p:nvPr/>
          </p:nvGrpSpPr>
          <p:grpSpPr>
            <a:xfrm>
              <a:off x="450182" y="4167663"/>
              <a:ext cx="2804312" cy="280431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16751" b="-16751"/>
                </a:stretch>
              </a:blipFill>
            </p:spPr>
          </p:sp>
        </p:grpSp>
        <p:sp>
          <p:nvSpPr>
            <p:cNvPr id="20" name="TextBox 20"/>
            <p:cNvSpPr txBox="1"/>
            <p:nvPr/>
          </p:nvSpPr>
          <p:spPr>
            <a:xfrm>
              <a:off x="116890" y="7660368"/>
              <a:ext cx="3780450"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Phạm Minh Quân</a:t>
              </a:r>
            </a:p>
          </p:txBody>
        </p:sp>
        <p:sp>
          <p:nvSpPr>
            <p:cNvPr id="21" name="TextBox 21"/>
            <p:cNvSpPr txBox="1"/>
            <p:nvPr/>
          </p:nvSpPr>
          <p:spPr>
            <a:xfrm>
              <a:off x="956554"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grpSp>
      <p:grpSp>
        <p:nvGrpSpPr>
          <p:cNvPr id="26" name="Group 25">
            <a:extLst>
              <a:ext uri="{FF2B5EF4-FFF2-40B4-BE49-F238E27FC236}">
                <a16:creationId xmlns:a16="http://schemas.microsoft.com/office/drawing/2014/main" id="{BC151FC6-9DB4-FB40-4136-5C43133990D1}"/>
              </a:ext>
            </a:extLst>
          </p:cNvPr>
          <p:cNvGrpSpPr/>
          <p:nvPr/>
        </p:nvGrpSpPr>
        <p:grpSpPr>
          <a:xfrm>
            <a:off x="4014230" y="4167663"/>
            <a:ext cx="3340133" cy="4834277"/>
            <a:chOff x="4014230" y="4167663"/>
            <a:chExt cx="3340133" cy="4834277"/>
          </a:xfrm>
        </p:grpSpPr>
        <p:grpSp>
          <p:nvGrpSpPr>
            <p:cNvPr id="6" name="Group 6"/>
            <p:cNvGrpSpPr/>
            <p:nvPr/>
          </p:nvGrpSpPr>
          <p:grpSpPr>
            <a:xfrm>
              <a:off x="4131193" y="4167663"/>
              <a:ext cx="2804312" cy="28043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20588" b="-20588"/>
                </a:stretch>
              </a:blipFill>
            </p:spPr>
          </p:sp>
        </p:grpSp>
        <p:sp>
          <p:nvSpPr>
            <p:cNvPr id="19" name="TextBox 19"/>
            <p:cNvSpPr txBox="1"/>
            <p:nvPr/>
          </p:nvSpPr>
          <p:spPr>
            <a:xfrm>
              <a:off x="4014230" y="7660368"/>
              <a:ext cx="3340133" cy="495274"/>
            </a:xfrm>
            <a:prstGeom prst="rect">
              <a:avLst/>
            </a:prstGeom>
          </p:spPr>
          <p:txBody>
            <a:bodyPr wrap="square" lIns="0" tIns="0" rIns="0" bIns="0" rtlCol="0" anchor="t">
              <a:spAutoFit/>
            </a:bodyPr>
            <a:lstStyle/>
            <a:p>
              <a:pPr algn="ctr">
                <a:lnSpc>
                  <a:spcPts val="4199"/>
                </a:lnSpc>
                <a:spcBef>
                  <a:spcPct val="0"/>
                </a:spcBef>
              </a:pPr>
              <a:r>
                <a:rPr lang="en-US" sz="2999" b="1">
                  <a:solidFill>
                    <a:srgbClr val="FFFFFF"/>
                  </a:solidFill>
                  <a:latin typeface="Montserrat Bold"/>
                  <a:ea typeface="Montserrat Bold"/>
                  <a:cs typeface="Montserrat Bold"/>
                  <a:sym typeface="Montserrat Bold"/>
                </a:rPr>
                <a:t>Trần Kim Thịnh</a:t>
              </a:r>
            </a:p>
          </p:txBody>
        </p:sp>
        <p:sp>
          <p:nvSpPr>
            <p:cNvPr id="22" name="TextBox 22"/>
            <p:cNvSpPr txBox="1"/>
            <p:nvPr/>
          </p:nvSpPr>
          <p:spPr>
            <a:xfrm>
              <a:off x="4637565"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grpSp>
      <p:sp>
        <p:nvSpPr>
          <p:cNvPr id="23" name="TextBox 23"/>
          <p:cNvSpPr txBox="1"/>
          <p:nvPr/>
        </p:nvSpPr>
        <p:spPr>
          <a:xfrm>
            <a:off x="11493582"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sp>
        <p:nvSpPr>
          <p:cNvPr id="24" name="TextBox 24"/>
          <p:cNvSpPr txBox="1"/>
          <p:nvPr/>
        </p:nvSpPr>
        <p:spPr>
          <a:xfrm>
            <a:off x="15109504" y="8678779"/>
            <a:ext cx="1791569" cy="323161"/>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Thành viên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3825959E-300D-9012-7312-D65877AB931C}"/>
              </a:ext>
            </a:extLst>
          </p:cNvPr>
          <p:cNvGrpSpPr/>
          <p:nvPr/>
        </p:nvGrpSpPr>
        <p:grpSpPr>
          <a:xfrm>
            <a:off x="6834639" y="4114864"/>
            <a:ext cx="4618723" cy="1279319"/>
            <a:chOff x="6834639" y="4114864"/>
            <a:chExt cx="4618723" cy="1279319"/>
          </a:xfrm>
        </p:grpSpPr>
        <p:sp>
          <p:nvSpPr>
            <p:cNvPr id="3" name="TextBox 3"/>
            <p:cNvSpPr txBox="1"/>
            <p:nvPr/>
          </p:nvSpPr>
          <p:spPr>
            <a:xfrm>
              <a:off x="6834639" y="4114864"/>
              <a:ext cx="4618723"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V. Tổng kết</a:t>
              </a:r>
            </a:p>
          </p:txBody>
        </p:sp>
        <p:sp>
          <p:nvSpPr>
            <p:cNvPr id="4" name="Freeform 4"/>
            <p:cNvSpPr/>
            <p:nvPr/>
          </p:nvSpPr>
          <p:spPr>
            <a:xfrm>
              <a:off x="6834639" y="5085310"/>
              <a:ext cx="4618723" cy="308873"/>
            </a:xfrm>
            <a:custGeom>
              <a:avLst/>
              <a:gdLst/>
              <a:ahLst/>
              <a:cxnLst/>
              <a:rect l="l" t="t" r="r" b="b"/>
              <a:pathLst>
                <a:path w="4618723" h="308873">
                  <a:moveTo>
                    <a:pt x="0" y="0"/>
                  </a:moveTo>
                  <a:lnTo>
                    <a:pt x="4618722" y="0"/>
                  </a:lnTo>
                  <a:lnTo>
                    <a:pt x="4618722" y="308873"/>
                  </a:lnTo>
                  <a:lnTo>
                    <a:pt x="0" y="308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5711699"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Kết luận</a:t>
            </a:r>
          </a:p>
        </p:txBody>
      </p:sp>
      <p:sp>
        <p:nvSpPr>
          <p:cNvPr id="4" name="TextBox 4"/>
          <p:cNvSpPr txBox="1"/>
          <p:nvPr/>
        </p:nvSpPr>
        <p:spPr>
          <a:xfrm>
            <a:off x="1028700" y="2514164"/>
            <a:ext cx="16230600" cy="6378862"/>
          </a:xfrm>
          <a:prstGeom prst="rect">
            <a:avLst/>
          </a:prstGeom>
        </p:spPr>
        <p:txBody>
          <a:bodyPr lIns="0" tIns="0" rIns="0" bIns="0" rtlCol="0" anchor="t">
            <a:spAutoFit/>
          </a:bodyPr>
          <a:lstStyle/>
          <a:p>
            <a:pPr algn="just">
              <a:lnSpc>
                <a:spcPts val="5610"/>
              </a:lnSpc>
            </a:pPr>
            <a:r>
              <a:rPr lang="en-US" sz="3000">
                <a:solidFill>
                  <a:srgbClr val="FFFFFF"/>
                </a:solidFill>
                <a:latin typeface="Montserrat"/>
                <a:ea typeface="Montserrat"/>
                <a:cs typeface="Montserrat"/>
                <a:sym typeface="Montserrat"/>
              </a:rPr>
              <a:t>Thời gian vừa qua là một thử thách lớn cho bản thân của mỗi cá nhân trong quá trình thực hiện khóa luận tốt nghiệp. Nhưng may mắn thay nhóm đã có cơ duyên gặp nhau, cùng bắt tay xây dựng ứng dụng nhằm vận dụng kiến thức đã học tập và nghiên cứu. Điều đó giúp tập thể nhóm nói chung và bản thân mỗi sinh viên nói riêng rèn luyện được kỹ năng giải quyết vấn đề, chia nhỏ công việc, lên lịch trình, phân bố thời gian cụ thể.... Dù đã cố gắng hết sức nhưng chắc chắn vẫn còn những điểm chưa thật sự hoàn thiện. Qua đó, nhóm cũng chân thành biết ơn sự giúp đỡ của các thầy cô, đặc biệt là thầy Lưu Văn Hiền đã đồng hành và hỗ trợ nhóm trong suốt thời gian thực hiện dựa 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txBody>
          <a:bodyPr/>
          <a:lstStyle/>
          <a:p>
            <a:endParaRPr lang="en-US"/>
          </a:p>
        </p:txBody>
      </p:sp>
      <p:sp>
        <p:nvSpPr>
          <p:cNvPr id="3" name="Freeform 3"/>
          <p:cNvSpPr/>
          <p:nvPr/>
        </p:nvSpPr>
        <p:spPr>
          <a:xfrm>
            <a:off x="2380168" y="4486924"/>
            <a:ext cx="3089551" cy="2758127"/>
          </a:xfrm>
          <a:custGeom>
            <a:avLst/>
            <a:gdLst/>
            <a:ahLst/>
            <a:cxnLst/>
            <a:rect l="l" t="t" r="r" b="b"/>
            <a:pathLst>
              <a:path w="3089551" h="2758127">
                <a:moveTo>
                  <a:pt x="0" y="0"/>
                </a:moveTo>
                <a:lnTo>
                  <a:pt x="3089551" y="0"/>
                </a:lnTo>
                <a:lnTo>
                  <a:pt x="3089551" y="2758127"/>
                </a:lnTo>
                <a:lnTo>
                  <a:pt x="0" y="2758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962025"/>
            <a:ext cx="8115300" cy="684703"/>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Những công việc đã làm được</a:t>
            </a:r>
          </a:p>
        </p:txBody>
      </p:sp>
      <p:grpSp>
        <p:nvGrpSpPr>
          <p:cNvPr id="26" name="Group 25">
            <a:extLst>
              <a:ext uri="{FF2B5EF4-FFF2-40B4-BE49-F238E27FC236}">
                <a16:creationId xmlns:a16="http://schemas.microsoft.com/office/drawing/2014/main" id="{AC00A2CE-96FE-5D4C-5C32-0AC1CA0812F2}"/>
              </a:ext>
            </a:extLst>
          </p:cNvPr>
          <p:cNvGrpSpPr/>
          <p:nvPr/>
        </p:nvGrpSpPr>
        <p:grpSpPr>
          <a:xfrm>
            <a:off x="5334000" y="3086781"/>
            <a:ext cx="6260655" cy="2437719"/>
            <a:chOff x="5334000" y="3086781"/>
            <a:chExt cx="6260655" cy="2437719"/>
          </a:xfrm>
        </p:grpSpPr>
        <p:sp>
          <p:nvSpPr>
            <p:cNvPr id="5" name="Freeform 5"/>
            <p:cNvSpPr/>
            <p:nvPr/>
          </p:nvSpPr>
          <p:spPr>
            <a:xfrm>
              <a:off x="9144000" y="3086781"/>
              <a:ext cx="2450655" cy="1858042"/>
            </a:xfrm>
            <a:custGeom>
              <a:avLst/>
              <a:gdLst/>
              <a:ahLst/>
              <a:cxnLst/>
              <a:rect l="l" t="t" r="r" b="b"/>
              <a:pathLst>
                <a:path w="2450655" h="1858042">
                  <a:moveTo>
                    <a:pt x="0" y="0"/>
                  </a:moveTo>
                  <a:lnTo>
                    <a:pt x="2450655" y="0"/>
                  </a:lnTo>
                  <a:lnTo>
                    <a:pt x="2450655" y="1858041"/>
                  </a:lnTo>
                  <a:lnTo>
                    <a:pt x="0" y="1858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cxnSp>
          <p:nvCxnSpPr>
            <p:cNvPr id="11" name="Connector: Elbow 10">
              <a:extLst>
                <a:ext uri="{FF2B5EF4-FFF2-40B4-BE49-F238E27FC236}">
                  <a16:creationId xmlns:a16="http://schemas.microsoft.com/office/drawing/2014/main" id="{A96A63D8-9FAB-7F68-419F-62A7C19CDF7B}"/>
                </a:ext>
              </a:extLst>
            </p:cNvPr>
            <p:cNvCxnSpPr>
              <a:cxnSpLocks/>
            </p:cNvCxnSpPr>
            <p:nvPr/>
          </p:nvCxnSpPr>
          <p:spPr>
            <a:xfrm flipV="1">
              <a:off x="5334000" y="4076700"/>
              <a:ext cx="3810000" cy="1447800"/>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2C52E4-8AB1-271C-57F6-C9011B3272B1}"/>
              </a:ext>
            </a:extLst>
          </p:cNvPr>
          <p:cNvGrpSpPr/>
          <p:nvPr/>
        </p:nvGrpSpPr>
        <p:grpSpPr>
          <a:xfrm>
            <a:off x="5181600" y="5829300"/>
            <a:ext cx="6179682" cy="2217282"/>
            <a:chOff x="5181600" y="5829300"/>
            <a:chExt cx="6179682" cy="2217282"/>
          </a:xfrm>
        </p:grpSpPr>
        <p:sp>
          <p:nvSpPr>
            <p:cNvPr id="6" name="Freeform 6"/>
            <p:cNvSpPr/>
            <p:nvPr/>
          </p:nvSpPr>
          <p:spPr>
            <a:xfrm>
              <a:off x="9144000" y="5829300"/>
              <a:ext cx="2217282" cy="2217282"/>
            </a:xfrm>
            <a:custGeom>
              <a:avLst/>
              <a:gdLst/>
              <a:ahLst/>
              <a:cxnLst/>
              <a:rect l="l" t="t" r="r" b="b"/>
              <a:pathLst>
                <a:path w="2217282" h="2217282">
                  <a:moveTo>
                    <a:pt x="0" y="0"/>
                  </a:moveTo>
                  <a:lnTo>
                    <a:pt x="2217282" y="0"/>
                  </a:lnTo>
                  <a:lnTo>
                    <a:pt x="2217282" y="2217282"/>
                  </a:lnTo>
                  <a:lnTo>
                    <a:pt x="0" y="2217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cxnSp>
          <p:nvCxnSpPr>
            <p:cNvPr id="14" name="Connector: Elbow 13">
              <a:extLst>
                <a:ext uri="{FF2B5EF4-FFF2-40B4-BE49-F238E27FC236}">
                  <a16:creationId xmlns:a16="http://schemas.microsoft.com/office/drawing/2014/main" id="{92ADB271-3173-2EAA-2202-3546047B2DC8}"/>
                </a:ext>
              </a:extLst>
            </p:cNvPr>
            <p:cNvCxnSpPr>
              <a:cxnSpLocks/>
            </p:cNvCxnSpPr>
            <p:nvPr/>
          </p:nvCxnSpPr>
          <p:spPr>
            <a:xfrm>
              <a:off x="5181600" y="5981700"/>
              <a:ext cx="3962400" cy="1263351"/>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5F0FCC2-33AE-BC0B-9561-8FF8C6212062}"/>
              </a:ext>
            </a:extLst>
          </p:cNvPr>
          <p:cNvGrpSpPr/>
          <p:nvPr/>
        </p:nvGrpSpPr>
        <p:grpSpPr>
          <a:xfrm>
            <a:off x="4038600" y="1321324"/>
            <a:ext cx="12560189" cy="3165600"/>
            <a:chOff x="4038600" y="1321324"/>
            <a:chExt cx="12560189" cy="3165600"/>
          </a:xfrm>
        </p:grpSpPr>
        <p:sp>
          <p:nvSpPr>
            <p:cNvPr id="4" name="Freeform 4"/>
            <p:cNvSpPr/>
            <p:nvPr/>
          </p:nvSpPr>
          <p:spPr>
            <a:xfrm>
              <a:off x="14142846" y="1321324"/>
              <a:ext cx="2455943" cy="2210349"/>
            </a:xfrm>
            <a:custGeom>
              <a:avLst/>
              <a:gdLst/>
              <a:ahLst/>
              <a:cxnLst/>
              <a:rect l="l" t="t" r="r" b="b"/>
              <a:pathLst>
                <a:path w="2455943" h="2210349">
                  <a:moveTo>
                    <a:pt x="0" y="0"/>
                  </a:moveTo>
                  <a:lnTo>
                    <a:pt x="2455943" y="0"/>
                  </a:lnTo>
                  <a:lnTo>
                    <a:pt x="2455943" y="2210349"/>
                  </a:lnTo>
                  <a:lnTo>
                    <a:pt x="0" y="22103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cxnSp>
          <p:nvCxnSpPr>
            <p:cNvPr id="18" name="Connector: Elbow 17">
              <a:extLst>
                <a:ext uri="{FF2B5EF4-FFF2-40B4-BE49-F238E27FC236}">
                  <a16:creationId xmlns:a16="http://schemas.microsoft.com/office/drawing/2014/main" id="{A5A301A2-A935-5AD6-6643-65CA6BE2B206}"/>
                </a:ext>
              </a:extLst>
            </p:cNvPr>
            <p:cNvCxnSpPr>
              <a:cxnSpLocks/>
            </p:cNvCxnSpPr>
            <p:nvPr/>
          </p:nvCxnSpPr>
          <p:spPr>
            <a:xfrm flipV="1">
              <a:off x="4038600" y="2019300"/>
              <a:ext cx="10104246" cy="2467624"/>
            </a:xfrm>
            <a:prstGeom prst="bentConnector3">
              <a:avLst>
                <a:gd name="adj1" fmla="val -527"/>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208D4FD-E861-5155-C44F-FE2E27664D1E}"/>
              </a:ext>
            </a:extLst>
          </p:cNvPr>
          <p:cNvGrpSpPr/>
          <p:nvPr/>
        </p:nvGrpSpPr>
        <p:grpSpPr>
          <a:xfrm>
            <a:off x="4038600" y="7245051"/>
            <a:ext cx="12556498" cy="2573983"/>
            <a:chOff x="4038600" y="7245051"/>
            <a:chExt cx="12556498" cy="2573983"/>
          </a:xfrm>
        </p:grpSpPr>
        <p:sp>
          <p:nvSpPr>
            <p:cNvPr id="7" name="Freeform 7"/>
            <p:cNvSpPr/>
            <p:nvPr/>
          </p:nvSpPr>
          <p:spPr>
            <a:xfrm>
              <a:off x="14142846" y="7522834"/>
              <a:ext cx="2452252" cy="2296200"/>
            </a:xfrm>
            <a:custGeom>
              <a:avLst/>
              <a:gdLst/>
              <a:ahLst/>
              <a:cxnLst/>
              <a:rect l="l" t="t" r="r" b="b"/>
              <a:pathLst>
                <a:path w="2452252" h="2296200">
                  <a:moveTo>
                    <a:pt x="0" y="0"/>
                  </a:moveTo>
                  <a:lnTo>
                    <a:pt x="2452253" y="0"/>
                  </a:lnTo>
                  <a:lnTo>
                    <a:pt x="2452253" y="2296200"/>
                  </a:lnTo>
                  <a:lnTo>
                    <a:pt x="0" y="22962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cxnSp>
          <p:nvCxnSpPr>
            <p:cNvPr id="22" name="Connector: Elbow 21">
              <a:extLst>
                <a:ext uri="{FF2B5EF4-FFF2-40B4-BE49-F238E27FC236}">
                  <a16:creationId xmlns:a16="http://schemas.microsoft.com/office/drawing/2014/main" id="{CDA465FD-CC44-203E-6BD4-F1AFDFB7331A}"/>
                </a:ext>
              </a:extLst>
            </p:cNvPr>
            <p:cNvCxnSpPr>
              <a:cxnSpLocks/>
            </p:cNvCxnSpPr>
            <p:nvPr/>
          </p:nvCxnSpPr>
          <p:spPr>
            <a:xfrm>
              <a:off x="4038600" y="7245051"/>
              <a:ext cx="10363200" cy="1784649"/>
            </a:xfrm>
            <a:prstGeom prst="bentConnector3">
              <a:avLst>
                <a:gd name="adj1" fmla="val 44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txBody>
          <a:bodyPr/>
          <a:lstStyle/>
          <a:p>
            <a:endParaRPr lang="en-US"/>
          </a:p>
        </p:txBody>
      </p:sp>
      <p:sp>
        <p:nvSpPr>
          <p:cNvPr id="3" name="Freeform 3"/>
          <p:cNvSpPr/>
          <p:nvPr/>
        </p:nvSpPr>
        <p:spPr>
          <a:xfrm>
            <a:off x="1609822" y="4126194"/>
            <a:ext cx="4125931" cy="2721501"/>
          </a:xfrm>
          <a:custGeom>
            <a:avLst/>
            <a:gdLst/>
            <a:ahLst/>
            <a:cxnLst/>
            <a:rect l="l" t="t" r="r" b="b"/>
            <a:pathLst>
              <a:path w="4125931" h="2721501">
                <a:moveTo>
                  <a:pt x="0" y="0"/>
                </a:moveTo>
                <a:lnTo>
                  <a:pt x="4125930" y="0"/>
                </a:lnTo>
                <a:lnTo>
                  <a:pt x="4125930" y="2721501"/>
                </a:lnTo>
                <a:lnTo>
                  <a:pt x="0" y="2721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962025"/>
            <a:ext cx="9122111"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Những công việc chưa làm được</a:t>
            </a:r>
          </a:p>
        </p:txBody>
      </p:sp>
      <p:grpSp>
        <p:nvGrpSpPr>
          <p:cNvPr id="19" name="Group 18">
            <a:extLst>
              <a:ext uri="{FF2B5EF4-FFF2-40B4-BE49-F238E27FC236}">
                <a16:creationId xmlns:a16="http://schemas.microsoft.com/office/drawing/2014/main" id="{EE575DEC-9616-E33A-535D-ECD68FDDAE37}"/>
              </a:ext>
            </a:extLst>
          </p:cNvPr>
          <p:cNvGrpSpPr/>
          <p:nvPr/>
        </p:nvGrpSpPr>
        <p:grpSpPr>
          <a:xfrm>
            <a:off x="3657600" y="1946331"/>
            <a:ext cx="7408186" cy="2318285"/>
            <a:chOff x="3657600" y="1946331"/>
            <a:chExt cx="7408186" cy="2318285"/>
          </a:xfrm>
        </p:grpSpPr>
        <p:sp>
          <p:nvSpPr>
            <p:cNvPr id="4" name="Freeform 4"/>
            <p:cNvSpPr/>
            <p:nvPr/>
          </p:nvSpPr>
          <p:spPr>
            <a:xfrm>
              <a:off x="8104327" y="1946331"/>
              <a:ext cx="2961459" cy="2318285"/>
            </a:xfrm>
            <a:custGeom>
              <a:avLst/>
              <a:gdLst/>
              <a:ahLst/>
              <a:cxnLst/>
              <a:rect l="l" t="t" r="r" b="b"/>
              <a:pathLst>
                <a:path w="2961459" h="2318285">
                  <a:moveTo>
                    <a:pt x="0" y="0"/>
                  </a:moveTo>
                  <a:lnTo>
                    <a:pt x="2961459" y="0"/>
                  </a:lnTo>
                  <a:lnTo>
                    <a:pt x="2961459" y="2318285"/>
                  </a:lnTo>
                  <a:lnTo>
                    <a:pt x="0" y="2318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cxnSp>
          <p:nvCxnSpPr>
            <p:cNvPr id="9" name="Connector: Elbow 8">
              <a:extLst>
                <a:ext uri="{FF2B5EF4-FFF2-40B4-BE49-F238E27FC236}">
                  <a16:creationId xmlns:a16="http://schemas.microsoft.com/office/drawing/2014/main" id="{D81E8196-A4B5-C6F9-9580-E0EADEF6D8EF}"/>
                </a:ext>
              </a:extLst>
            </p:cNvPr>
            <p:cNvCxnSpPr>
              <a:cxnSpLocks/>
            </p:cNvCxnSpPr>
            <p:nvPr/>
          </p:nvCxnSpPr>
          <p:spPr>
            <a:xfrm flipV="1">
              <a:off x="3657600" y="2476500"/>
              <a:ext cx="4953000" cy="1649694"/>
            </a:xfrm>
            <a:prstGeom prst="bentConnector3">
              <a:avLst>
                <a:gd name="adj1" fmla="val 46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79F3D8-2DB0-7865-C968-754AA1106737}"/>
              </a:ext>
            </a:extLst>
          </p:cNvPr>
          <p:cNvGrpSpPr/>
          <p:nvPr/>
        </p:nvGrpSpPr>
        <p:grpSpPr>
          <a:xfrm>
            <a:off x="3657600" y="6847695"/>
            <a:ext cx="6867949" cy="2410605"/>
            <a:chOff x="3657600" y="6847695"/>
            <a:chExt cx="6867949" cy="2410605"/>
          </a:xfrm>
        </p:grpSpPr>
        <p:sp>
          <p:nvSpPr>
            <p:cNvPr id="6" name="Freeform 6"/>
            <p:cNvSpPr/>
            <p:nvPr/>
          </p:nvSpPr>
          <p:spPr>
            <a:xfrm>
              <a:off x="8084430" y="6847695"/>
              <a:ext cx="2441119" cy="2410605"/>
            </a:xfrm>
            <a:custGeom>
              <a:avLst/>
              <a:gdLst/>
              <a:ahLst/>
              <a:cxnLst/>
              <a:rect l="l" t="t" r="r" b="b"/>
              <a:pathLst>
                <a:path w="2441119" h="2410605">
                  <a:moveTo>
                    <a:pt x="0" y="0"/>
                  </a:moveTo>
                  <a:lnTo>
                    <a:pt x="2441118" y="0"/>
                  </a:lnTo>
                  <a:lnTo>
                    <a:pt x="2441118" y="2410605"/>
                  </a:lnTo>
                  <a:lnTo>
                    <a:pt x="0" y="2410605"/>
                  </a:lnTo>
                  <a:lnTo>
                    <a:pt x="0" y="0"/>
                  </a:lnTo>
                  <a:close/>
                </a:path>
              </a:pathLst>
            </a:custGeom>
            <a:blipFill>
              <a:blip r:embed="rId7"/>
              <a:stretch>
                <a:fillRect/>
              </a:stretch>
            </a:blipFill>
          </p:spPr>
        </p:sp>
        <p:cxnSp>
          <p:nvCxnSpPr>
            <p:cNvPr id="13" name="Connector: Elbow 12">
              <a:extLst>
                <a:ext uri="{FF2B5EF4-FFF2-40B4-BE49-F238E27FC236}">
                  <a16:creationId xmlns:a16="http://schemas.microsoft.com/office/drawing/2014/main" id="{998F9E36-E81B-EBB1-B854-BAE771FCD72A}"/>
                </a:ext>
              </a:extLst>
            </p:cNvPr>
            <p:cNvCxnSpPr>
              <a:cxnSpLocks/>
            </p:cNvCxnSpPr>
            <p:nvPr/>
          </p:nvCxnSpPr>
          <p:spPr>
            <a:xfrm>
              <a:off x="3657600" y="6847695"/>
              <a:ext cx="4446727" cy="1420005"/>
            </a:xfrm>
            <a:prstGeom prst="bentConnector3">
              <a:avLst>
                <a:gd name="adj1" fmla="val 648"/>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F577AA6-E31F-F995-BCF5-A7E45DBF3F43}"/>
              </a:ext>
            </a:extLst>
          </p:cNvPr>
          <p:cNvGrpSpPr/>
          <p:nvPr/>
        </p:nvGrpSpPr>
        <p:grpSpPr>
          <a:xfrm>
            <a:off x="5486400" y="4505614"/>
            <a:ext cx="10919921" cy="2342082"/>
            <a:chOff x="5486400" y="4505614"/>
            <a:chExt cx="10919921" cy="2342082"/>
          </a:xfrm>
        </p:grpSpPr>
        <p:sp>
          <p:nvSpPr>
            <p:cNvPr id="5" name="Freeform 5"/>
            <p:cNvSpPr/>
            <p:nvPr/>
          </p:nvSpPr>
          <p:spPr>
            <a:xfrm>
              <a:off x="12777744" y="4505614"/>
              <a:ext cx="3628577" cy="2342082"/>
            </a:xfrm>
            <a:custGeom>
              <a:avLst/>
              <a:gdLst/>
              <a:ahLst/>
              <a:cxnLst/>
              <a:rect l="l" t="t" r="r" b="b"/>
              <a:pathLst>
                <a:path w="3628577" h="2342082">
                  <a:moveTo>
                    <a:pt x="0" y="0"/>
                  </a:moveTo>
                  <a:lnTo>
                    <a:pt x="3628578" y="0"/>
                  </a:lnTo>
                  <a:lnTo>
                    <a:pt x="3628578" y="2342081"/>
                  </a:lnTo>
                  <a:lnTo>
                    <a:pt x="0" y="2342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cxnSp>
          <p:nvCxnSpPr>
            <p:cNvPr id="17" name="Straight Connector 16">
              <a:extLst>
                <a:ext uri="{FF2B5EF4-FFF2-40B4-BE49-F238E27FC236}">
                  <a16:creationId xmlns:a16="http://schemas.microsoft.com/office/drawing/2014/main" id="{B3761D91-320A-38A9-1DE4-620CCDD7D469}"/>
                </a:ext>
              </a:extLst>
            </p:cNvPr>
            <p:cNvCxnSpPr>
              <a:cxnSpLocks/>
            </p:cNvCxnSpPr>
            <p:nvPr/>
          </p:nvCxnSpPr>
          <p:spPr>
            <a:xfrm>
              <a:off x="5486400" y="5486944"/>
              <a:ext cx="7291344" cy="227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838686" y="3904638"/>
            <a:ext cx="2610629" cy="2477724"/>
          </a:xfrm>
          <a:custGeom>
            <a:avLst/>
            <a:gdLst/>
            <a:ahLst/>
            <a:cxnLst/>
            <a:rect l="l" t="t" r="r" b="b"/>
            <a:pathLst>
              <a:path w="2610629" h="2477724">
                <a:moveTo>
                  <a:pt x="0" y="0"/>
                </a:moveTo>
                <a:lnTo>
                  <a:pt x="2610628" y="0"/>
                </a:lnTo>
                <a:lnTo>
                  <a:pt x="2610628" y="2477724"/>
                </a:lnTo>
                <a:lnTo>
                  <a:pt x="0" y="2477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7498" y="2016347"/>
            <a:ext cx="4112844" cy="2740182"/>
          </a:xfrm>
          <a:custGeom>
            <a:avLst/>
            <a:gdLst/>
            <a:ahLst/>
            <a:cxnLst/>
            <a:rect l="l" t="t" r="r" b="b"/>
            <a:pathLst>
              <a:path w="4112844" h="2740182">
                <a:moveTo>
                  <a:pt x="0" y="0"/>
                </a:moveTo>
                <a:lnTo>
                  <a:pt x="4112844" y="0"/>
                </a:lnTo>
                <a:lnTo>
                  <a:pt x="4112844" y="2740182"/>
                </a:lnTo>
                <a:lnTo>
                  <a:pt x="0" y="2740182"/>
                </a:lnTo>
                <a:lnTo>
                  <a:pt x="0" y="0"/>
                </a:lnTo>
                <a:close/>
              </a:path>
            </a:pathLst>
          </a:custGeom>
          <a:blipFill>
            <a:blip r:embed="rId5"/>
            <a:stretch>
              <a:fillRect/>
            </a:stretch>
          </a:blipFill>
        </p:spPr>
      </p:sp>
      <p:sp>
        <p:nvSpPr>
          <p:cNvPr id="5" name="Freeform 5"/>
          <p:cNvSpPr/>
          <p:nvPr/>
        </p:nvSpPr>
        <p:spPr>
          <a:xfrm>
            <a:off x="12094502" y="1640063"/>
            <a:ext cx="4673742" cy="3118661"/>
          </a:xfrm>
          <a:custGeom>
            <a:avLst/>
            <a:gdLst/>
            <a:ahLst/>
            <a:cxnLst/>
            <a:rect l="l" t="t" r="r" b="b"/>
            <a:pathLst>
              <a:path w="4673742" h="3118661">
                <a:moveTo>
                  <a:pt x="0" y="0"/>
                </a:moveTo>
                <a:lnTo>
                  <a:pt x="4673742" y="0"/>
                </a:lnTo>
                <a:lnTo>
                  <a:pt x="4673742" y="3118661"/>
                </a:lnTo>
                <a:lnTo>
                  <a:pt x="0" y="3118661"/>
                </a:lnTo>
                <a:lnTo>
                  <a:pt x="0" y="0"/>
                </a:lnTo>
                <a:close/>
              </a:path>
            </a:pathLst>
          </a:custGeom>
          <a:blipFill>
            <a:blip r:embed="rId6"/>
            <a:stretch>
              <a:fillRect/>
            </a:stretch>
          </a:blipFill>
        </p:spPr>
      </p:sp>
      <p:sp>
        <p:nvSpPr>
          <p:cNvPr id="6" name="Freeform 6"/>
          <p:cNvSpPr/>
          <p:nvPr/>
        </p:nvSpPr>
        <p:spPr>
          <a:xfrm>
            <a:off x="1718468" y="6566703"/>
            <a:ext cx="3810904" cy="2854499"/>
          </a:xfrm>
          <a:custGeom>
            <a:avLst/>
            <a:gdLst/>
            <a:ahLst/>
            <a:cxnLst/>
            <a:rect l="l" t="t" r="r" b="b"/>
            <a:pathLst>
              <a:path w="3810904" h="2854499">
                <a:moveTo>
                  <a:pt x="0" y="0"/>
                </a:moveTo>
                <a:lnTo>
                  <a:pt x="3810904" y="0"/>
                </a:lnTo>
                <a:lnTo>
                  <a:pt x="3810904" y="2854499"/>
                </a:lnTo>
                <a:lnTo>
                  <a:pt x="0" y="2854499"/>
                </a:lnTo>
                <a:lnTo>
                  <a:pt x="0" y="0"/>
                </a:lnTo>
                <a:close/>
              </a:path>
            </a:pathLst>
          </a:custGeom>
          <a:blipFill>
            <a:blip r:embed="rId7"/>
            <a:stretch>
              <a:fillRect/>
            </a:stretch>
          </a:blipFill>
        </p:spPr>
      </p:sp>
      <p:sp>
        <p:nvSpPr>
          <p:cNvPr id="7" name="Freeform 7"/>
          <p:cNvSpPr/>
          <p:nvPr/>
        </p:nvSpPr>
        <p:spPr>
          <a:xfrm>
            <a:off x="12141780" y="6382362"/>
            <a:ext cx="4579186" cy="2747512"/>
          </a:xfrm>
          <a:custGeom>
            <a:avLst/>
            <a:gdLst/>
            <a:ahLst/>
            <a:cxnLst/>
            <a:rect l="l" t="t" r="r" b="b"/>
            <a:pathLst>
              <a:path w="4579186" h="2747512">
                <a:moveTo>
                  <a:pt x="0" y="0"/>
                </a:moveTo>
                <a:lnTo>
                  <a:pt x="4579186" y="0"/>
                </a:lnTo>
                <a:lnTo>
                  <a:pt x="4579186" y="2747512"/>
                </a:lnTo>
                <a:lnTo>
                  <a:pt x="0" y="2747512"/>
                </a:lnTo>
                <a:lnTo>
                  <a:pt x="0" y="0"/>
                </a:lnTo>
                <a:close/>
              </a:path>
            </a:pathLst>
          </a:custGeom>
          <a:blipFill>
            <a:blip r:embed="rId8"/>
            <a:stretch>
              <a:fillRect/>
            </a:stretch>
          </a:blipFill>
        </p:spPr>
      </p:sp>
      <p:sp>
        <p:nvSpPr>
          <p:cNvPr id="8" name="TextBox 8"/>
          <p:cNvSpPr txBox="1"/>
          <p:nvPr/>
        </p:nvSpPr>
        <p:spPr>
          <a:xfrm>
            <a:off x="1028700" y="962025"/>
            <a:ext cx="2608800" cy="678038"/>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Ưu điểm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568358" y="3619425"/>
            <a:ext cx="3151283" cy="3048151"/>
          </a:xfrm>
          <a:custGeom>
            <a:avLst/>
            <a:gdLst/>
            <a:ahLst/>
            <a:cxnLst/>
            <a:rect l="l" t="t" r="r" b="b"/>
            <a:pathLst>
              <a:path w="3151283" h="3048151">
                <a:moveTo>
                  <a:pt x="0" y="0"/>
                </a:moveTo>
                <a:lnTo>
                  <a:pt x="3151284" y="0"/>
                </a:lnTo>
                <a:lnTo>
                  <a:pt x="3151284" y="3048150"/>
                </a:lnTo>
                <a:lnTo>
                  <a:pt x="0" y="3048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70692" y="892946"/>
            <a:ext cx="4362800" cy="2906715"/>
          </a:xfrm>
          <a:custGeom>
            <a:avLst/>
            <a:gdLst/>
            <a:ahLst/>
            <a:cxnLst/>
            <a:rect l="l" t="t" r="r" b="b"/>
            <a:pathLst>
              <a:path w="4362800" h="2906715">
                <a:moveTo>
                  <a:pt x="0" y="0"/>
                </a:moveTo>
                <a:lnTo>
                  <a:pt x="4362800" y="0"/>
                </a:lnTo>
                <a:lnTo>
                  <a:pt x="4362800" y="2906715"/>
                </a:lnTo>
                <a:lnTo>
                  <a:pt x="0" y="2906715"/>
                </a:lnTo>
                <a:lnTo>
                  <a:pt x="0" y="0"/>
                </a:lnTo>
                <a:close/>
              </a:path>
            </a:pathLst>
          </a:custGeom>
          <a:blipFill>
            <a:blip r:embed="rId5"/>
            <a:stretch>
              <a:fillRect/>
            </a:stretch>
          </a:blipFill>
        </p:spPr>
      </p:sp>
      <p:sp>
        <p:nvSpPr>
          <p:cNvPr id="5" name="Freeform 5"/>
          <p:cNvSpPr/>
          <p:nvPr/>
        </p:nvSpPr>
        <p:spPr>
          <a:xfrm>
            <a:off x="1510971" y="6297369"/>
            <a:ext cx="4444174" cy="2960931"/>
          </a:xfrm>
          <a:custGeom>
            <a:avLst/>
            <a:gdLst/>
            <a:ahLst/>
            <a:cxnLst/>
            <a:rect l="l" t="t" r="r" b="b"/>
            <a:pathLst>
              <a:path w="4444174" h="2960931">
                <a:moveTo>
                  <a:pt x="0" y="0"/>
                </a:moveTo>
                <a:lnTo>
                  <a:pt x="4444174" y="0"/>
                </a:lnTo>
                <a:lnTo>
                  <a:pt x="4444174" y="2960931"/>
                </a:lnTo>
                <a:lnTo>
                  <a:pt x="0" y="2960931"/>
                </a:lnTo>
                <a:lnTo>
                  <a:pt x="0" y="0"/>
                </a:lnTo>
                <a:close/>
              </a:path>
            </a:pathLst>
          </a:custGeom>
          <a:blipFill>
            <a:blip r:embed="rId6"/>
            <a:stretch>
              <a:fillRect/>
            </a:stretch>
          </a:blipFill>
        </p:spPr>
      </p:sp>
      <p:sp>
        <p:nvSpPr>
          <p:cNvPr id="6" name="TextBox 6"/>
          <p:cNvSpPr txBox="1"/>
          <p:nvPr/>
        </p:nvSpPr>
        <p:spPr>
          <a:xfrm>
            <a:off x="1028700" y="962025"/>
            <a:ext cx="3686001" cy="678038"/>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Nhược điểm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TextBox 3"/>
          <p:cNvSpPr txBox="1"/>
          <p:nvPr/>
        </p:nvSpPr>
        <p:spPr>
          <a:xfrm>
            <a:off x="1028700" y="962025"/>
            <a:ext cx="5339380" cy="678038"/>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Hướng phát triển</a:t>
            </a:r>
          </a:p>
        </p:txBody>
      </p:sp>
      <p:sp>
        <p:nvSpPr>
          <p:cNvPr id="4" name="TextBox 4"/>
          <p:cNvSpPr txBox="1"/>
          <p:nvPr/>
        </p:nvSpPr>
        <p:spPr>
          <a:xfrm>
            <a:off x="1028700" y="3794760"/>
            <a:ext cx="16230600" cy="2457917"/>
          </a:xfrm>
          <a:prstGeom prst="rect">
            <a:avLst/>
          </a:prstGeom>
        </p:spPr>
        <p:txBody>
          <a:bodyPr lIns="0" tIns="0" rIns="0" bIns="0" rtlCol="0" anchor="t">
            <a:spAutoFit/>
          </a:bodyPr>
          <a:lstStyle/>
          <a:p>
            <a:pPr marL="457200" indent="-457200">
              <a:lnSpc>
                <a:spcPts val="6660"/>
              </a:lnSpc>
              <a:buFont typeface="Arial" panose="020B0604020202020204" pitchFamily="34" charset="0"/>
              <a:buChar char="•"/>
            </a:pPr>
            <a:r>
              <a:rPr lang="en-US" sz="3000">
                <a:solidFill>
                  <a:srgbClr val="FFFFFF"/>
                </a:solidFill>
                <a:latin typeface="Montserrat"/>
                <a:ea typeface="Montserrat"/>
                <a:cs typeface="Montserrat"/>
                <a:sym typeface="Montserrat"/>
              </a:rPr>
              <a:t>Hoàn thiện các tính năng &amp; kĩ thuật của hệ thống.</a:t>
            </a:r>
          </a:p>
          <a:p>
            <a:pPr marL="457200" indent="-457200">
              <a:lnSpc>
                <a:spcPts val="6660"/>
              </a:lnSpc>
              <a:buFont typeface="Arial" panose="020B0604020202020204" pitchFamily="34" charset="0"/>
              <a:buChar char="•"/>
            </a:pPr>
            <a:r>
              <a:rPr lang="en-US" sz="3000">
                <a:solidFill>
                  <a:srgbClr val="FFFFFF"/>
                </a:solidFill>
                <a:latin typeface="Montserrat"/>
                <a:ea typeface="Montserrat"/>
                <a:cs typeface="Montserrat"/>
                <a:sym typeface="Montserrat"/>
              </a:rPr>
              <a:t>Phát triển và tối ưu được trên thiết bị mobile.</a:t>
            </a:r>
          </a:p>
          <a:p>
            <a:pPr marL="457200" indent="-457200">
              <a:lnSpc>
                <a:spcPts val="6660"/>
              </a:lnSpc>
              <a:buFont typeface="Arial" panose="020B0604020202020204" pitchFamily="34" charset="0"/>
              <a:buChar char="•"/>
            </a:pPr>
            <a:r>
              <a:rPr lang="en-US" sz="3000">
                <a:solidFill>
                  <a:srgbClr val="FFFFFF"/>
                </a:solidFill>
                <a:latin typeface="Montserrat"/>
                <a:ea typeface="Montserrat"/>
                <a:cs typeface="Montserrat"/>
                <a:sym typeface="Montserrat"/>
              </a:rPr>
              <a:t>Nâng cao quản lí và bảo mật thông tin &amp; hồ sơ người dung.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4000"/>
            </a:blip>
            <a:stretch>
              <a:fillRect t="-9222" b="-9222"/>
            </a:stretch>
          </a:blipFill>
        </p:spPr>
      </p:sp>
      <p:sp>
        <p:nvSpPr>
          <p:cNvPr id="3" name="TextBox 3"/>
          <p:cNvSpPr txBox="1"/>
          <p:nvPr/>
        </p:nvSpPr>
        <p:spPr>
          <a:xfrm>
            <a:off x="533400" y="4307913"/>
            <a:ext cx="17404165" cy="5102166"/>
          </a:xfrm>
          <a:prstGeom prst="rect">
            <a:avLst/>
          </a:prstGeom>
        </p:spPr>
        <p:txBody>
          <a:bodyPr wrap="square" lIns="0" tIns="0" rIns="0" bIns="0" rtlCol="0" anchor="t">
            <a:spAutoFit/>
          </a:bodyPr>
          <a:lstStyle/>
          <a:p>
            <a:pPr algn="ctr">
              <a:lnSpc>
                <a:spcPts val="44264"/>
              </a:lnSpc>
            </a:pPr>
            <a:r>
              <a:rPr lang="en-US" sz="31617">
                <a:solidFill>
                  <a:srgbClr val="FFC764"/>
                </a:solidFill>
                <a:latin typeface="Impact"/>
                <a:ea typeface="Impact"/>
                <a:cs typeface="Impact"/>
                <a:sym typeface="Impact"/>
              </a:rPr>
              <a:t>WATCHING</a:t>
            </a:r>
          </a:p>
        </p:txBody>
      </p:sp>
      <p:sp>
        <p:nvSpPr>
          <p:cNvPr id="4" name="TextBox 4"/>
          <p:cNvSpPr txBox="1"/>
          <p:nvPr/>
        </p:nvSpPr>
        <p:spPr>
          <a:xfrm>
            <a:off x="1968030" y="-264427"/>
            <a:ext cx="13961759" cy="8387283"/>
          </a:xfrm>
          <a:prstGeom prst="rect">
            <a:avLst/>
          </a:prstGeom>
        </p:spPr>
        <p:txBody>
          <a:bodyPr lIns="0" tIns="0" rIns="0" bIns="0" rtlCol="0" anchor="t">
            <a:spAutoFit/>
          </a:bodyPr>
          <a:lstStyle/>
          <a:p>
            <a:pPr algn="ctr">
              <a:lnSpc>
                <a:spcPts val="68443"/>
              </a:lnSpc>
            </a:pPr>
            <a:r>
              <a:rPr lang="en-US" sz="48888">
                <a:solidFill>
                  <a:srgbClr val="DEEAF6"/>
                </a:solidFill>
                <a:latin typeface="Buongiorno Rastellino"/>
                <a:ea typeface="Buongiorno Rastellino"/>
                <a:cs typeface="Buongiorno Rastellino"/>
                <a:sym typeface="Buongiorno Rastellino"/>
              </a:rPr>
              <a:t>Thanks for</a:t>
            </a:r>
          </a:p>
        </p:txBody>
      </p:sp>
      <p:sp>
        <p:nvSpPr>
          <p:cNvPr id="5" name="TextBox 5"/>
          <p:cNvSpPr txBox="1"/>
          <p:nvPr/>
        </p:nvSpPr>
        <p:spPr>
          <a:xfrm>
            <a:off x="1028700" y="640448"/>
            <a:ext cx="3296070" cy="388205"/>
          </a:xfrm>
          <a:prstGeom prst="rect">
            <a:avLst/>
          </a:prstGeom>
        </p:spPr>
        <p:txBody>
          <a:bodyPr lIns="0" tIns="0" rIns="0" bIns="0" rtlCol="0" anchor="t">
            <a:spAutoFit/>
          </a:bodyPr>
          <a:lstStyle/>
          <a:p>
            <a:pPr marL="0" lvl="0" indent="0" algn="l">
              <a:lnSpc>
                <a:spcPts val="3279"/>
              </a:lnSpc>
              <a:spcBef>
                <a:spcPct val="0"/>
              </a:spcBef>
            </a:pPr>
            <a:r>
              <a:rPr lang="en-US" sz="2342">
                <a:solidFill>
                  <a:srgbClr val="DEEAF6"/>
                </a:solidFill>
                <a:latin typeface="TT Fors"/>
                <a:ea typeface="TT Fors"/>
                <a:cs typeface="TT Fors"/>
                <a:sym typeface="TT Fors"/>
              </a:rPr>
              <a:t>By Group 59</a:t>
            </a:r>
          </a:p>
        </p:txBody>
      </p:sp>
      <p:sp>
        <p:nvSpPr>
          <p:cNvPr id="6" name="TextBox 6"/>
          <p:cNvSpPr txBox="1"/>
          <p:nvPr/>
        </p:nvSpPr>
        <p:spPr>
          <a:xfrm>
            <a:off x="6821542" y="640618"/>
            <a:ext cx="4644916" cy="388205"/>
          </a:xfrm>
          <a:prstGeom prst="rect">
            <a:avLst/>
          </a:prstGeom>
        </p:spPr>
        <p:txBody>
          <a:bodyPr lIns="0" tIns="0" rIns="0" bIns="0" rtlCol="0" anchor="t">
            <a:spAutoFit/>
          </a:bodyPr>
          <a:lstStyle/>
          <a:p>
            <a:pPr marL="0" lvl="0" indent="0" algn="ctr">
              <a:lnSpc>
                <a:spcPts val="3279"/>
              </a:lnSpc>
              <a:spcBef>
                <a:spcPct val="0"/>
              </a:spcBef>
            </a:pPr>
            <a:r>
              <a:rPr lang="en-US" sz="2342" u="none" strike="noStrike">
                <a:solidFill>
                  <a:srgbClr val="BDD6EE"/>
                </a:solidFill>
                <a:latin typeface="TT Fors"/>
                <a:ea typeface="TT Fors"/>
                <a:cs typeface="TT Fors"/>
                <a:sym typeface="TT Fors"/>
              </a:rPr>
              <a:t>Presentation</a:t>
            </a:r>
          </a:p>
        </p:txBody>
      </p:sp>
      <p:sp>
        <p:nvSpPr>
          <p:cNvPr id="7" name="TextBox 7"/>
          <p:cNvSpPr txBox="1"/>
          <p:nvPr/>
        </p:nvSpPr>
        <p:spPr>
          <a:xfrm>
            <a:off x="16485970" y="9248775"/>
            <a:ext cx="773330" cy="322608"/>
          </a:xfrm>
          <a:prstGeom prst="rect">
            <a:avLst/>
          </a:prstGeom>
        </p:spPr>
        <p:txBody>
          <a:bodyPr lIns="0" tIns="0" rIns="0" bIns="0" rtlCol="0" anchor="t">
            <a:spAutoFit/>
          </a:bodyPr>
          <a:lstStyle/>
          <a:p>
            <a:pPr marL="0" lvl="0" indent="0" algn="r">
              <a:lnSpc>
                <a:spcPts val="2617"/>
              </a:lnSpc>
            </a:pPr>
            <a:r>
              <a:rPr lang="en-US" sz="2111" spc="179">
                <a:solidFill>
                  <a:srgbClr val="2B2A2A"/>
                </a:solidFill>
                <a:latin typeface="TT Fors"/>
                <a:ea typeface="TT Fors"/>
                <a:cs typeface="TT Fors"/>
                <a:sym typeface="TT Fors"/>
              </a:rPr>
              <a:t>10</a:t>
            </a:r>
          </a:p>
        </p:txBody>
      </p:sp>
      <p:sp>
        <p:nvSpPr>
          <p:cNvPr id="8" name="Freeform 8"/>
          <p:cNvSpPr/>
          <p:nvPr/>
        </p:nvSpPr>
        <p:spPr>
          <a:xfrm rot="281411">
            <a:off x="-645684" y="9615128"/>
            <a:ext cx="5533350" cy="4114800"/>
          </a:xfrm>
          <a:custGeom>
            <a:avLst/>
            <a:gdLst/>
            <a:ahLst/>
            <a:cxnLst/>
            <a:rect l="l" t="t" r="r" b="b"/>
            <a:pathLst>
              <a:path w="5533350" h="4114800">
                <a:moveTo>
                  <a:pt x="0" y="0"/>
                </a:moveTo>
                <a:lnTo>
                  <a:pt x="5533350" y="0"/>
                </a:lnTo>
                <a:lnTo>
                  <a:pt x="553335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sp>
        <p:nvSpPr>
          <p:cNvPr id="4" name="TextBox 4"/>
          <p:cNvSpPr txBox="1"/>
          <p:nvPr/>
        </p:nvSpPr>
        <p:spPr>
          <a:xfrm>
            <a:off x="5146293" y="2704663"/>
            <a:ext cx="7995413" cy="6308773"/>
          </a:xfrm>
          <a:prstGeom prst="rect">
            <a:avLst/>
          </a:prstGeom>
        </p:spPr>
        <p:txBody>
          <a:bodyPr lIns="0" tIns="0" rIns="0" bIns="0" rtlCol="0" anchor="t">
            <a:spAutoFit/>
          </a:bodyPr>
          <a:lstStyle/>
          <a:p>
            <a:pPr algn="ctr">
              <a:lnSpc>
                <a:spcPts val="5599"/>
              </a:lnSpc>
            </a:pPr>
            <a:r>
              <a:rPr lang="en-US" sz="3999">
                <a:solidFill>
                  <a:srgbClr val="FFFFFF"/>
                </a:solidFill>
                <a:latin typeface="Montserrat"/>
                <a:ea typeface="Montserrat"/>
                <a:cs typeface="Montserrat"/>
                <a:sym typeface="Montserrat"/>
              </a:rPr>
              <a:t>I. Tổng quan dự án</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pPr>
            <a:r>
              <a:rPr lang="en-US" sz="3999">
                <a:solidFill>
                  <a:srgbClr val="FFFFFF"/>
                </a:solidFill>
                <a:latin typeface="Montserrat"/>
                <a:ea typeface="Montserrat"/>
                <a:cs typeface="Montserrat"/>
                <a:sym typeface="Montserrat"/>
              </a:rPr>
              <a:t>II. Kế hoạch dự án</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pPr>
            <a:r>
              <a:rPr lang="en-US" sz="3999">
                <a:solidFill>
                  <a:srgbClr val="FFFFFF"/>
                </a:solidFill>
                <a:latin typeface="Montserrat"/>
                <a:ea typeface="Montserrat"/>
                <a:cs typeface="Montserrat"/>
                <a:sym typeface="Montserrat"/>
              </a:rPr>
              <a:t>III. Giới thiệu AI</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pPr>
            <a:r>
              <a:rPr lang="en-US" sz="3999">
                <a:solidFill>
                  <a:srgbClr val="FFFFFF"/>
                </a:solidFill>
                <a:latin typeface="Montserrat"/>
                <a:ea typeface="Montserrat"/>
                <a:cs typeface="Montserrat"/>
                <a:sym typeface="Montserrat"/>
              </a:rPr>
              <a:t>IV. Demo</a:t>
            </a:r>
          </a:p>
          <a:p>
            <a:pPr algn="ctr">
              <a:lnSpc>
                <a:spcPts val="5599"/>
              </a:lnSpc>
            </a:pPr>
            <a:endParaRPr lang="en-US" sz="3999">
              <a:solidFill>
                <a:srgbClr val="FFFFFF"/>
              </a:solidFill>
              <a:latin typeface="Montserrat"/>
              <a:ea typeface="Montserrat"/>
              <a:cs typeface="Montserrat"/>
              <a:sym typeface="Montserrat"/>
            </a:endParaRPr>
          </a:p>
          <a:p>
            <a:pPr algn="ctr">
              <a:lnSpc>
                <a:spcPts val="5599"/>
              </a:lnSpc>
              <a:spcBef>
                <a:spcPct val="0"/>
              </a:spcBef>
            </a:pPr>
            <a:r>
              <a:rPr lang="en-US" sz="3999">
                <a:solidFill>
                  <a:srgbClr val="FFFFFF"/>
                </a:solidFill>
                <a:latin typeface="Montserrat"/>
                <a:ea typeface="Montserrat"/>
                <a:cs typeface="Montserrat"/>
                <a:sym typeface="Montserrat"/>
              </a:rPr>
              <a:t>V. Tổng kết</a:t>
            </a:r>
          </a:p>
        </p:txBody>
      </p:sp>
      <p:grpSp>
        <p:nvGrpSpPr>
          <p:cNvPr id="6" name="Group 5">
            <a:extLst>
              <a:ext uri="{FF2B5EF4-FFF2-40B4-BE49-F238E27FC236}">
                <a16:creationId xmlns:a16="http://schemas.microsoft.com/office/drawing/2014/main" id="{9F5547BE-07E9-69FC-1D3D-ADDBBC257E8B}"/>
              </a:ext>
            </a:extLst>
          </p:cNvPr>
          <p:cNvGrpSpPr/>
          <p:nvPr/>
        </p:nvGrpSpPr>
        <p:grpSpPr>
          <a:xfrm>
            <a:off x="1951464" y="0"/>
            <a:ext cx="14385072" cy="1689270"/>
            <a:chOff x="1951464" y="0"/>
            <a:chExt cx="14385072" cy="1689270"/>
          </a:xfrm>
        </p:grpSpPr>
        <p:sp>
          <p:nvSpPr>
            <p:cNvPr id="3" name="Freeform 3"/>
            <p:cNvSpPr/>
            <p:nvPr/>
          </p:nvSpPr>
          <p:spPr>
            <a:xfrm>
              <a:off x="1951464" y="1257718"/>
              <a:ext cx="14385072" cy="431552"/>
            </a:xfrm>
            <a:custGeom>
              <a:avLst/>
              <a:gdLst/>
              <a:ahLst/>
              <a:cxnLst/>
              <a:rect l="l" t="t" r="r" b="b"/>
              <a:pathLst>
                <a:path w="14385072" h="431552">
                  <a:moveTo>
                    <a:pt x="0" y="0"/>
                  </a:moveTo>
                  <a:lnTo>
                    <a:pt x="14385072" y="0"/>
                  </a:lnTo>
                  <a:lnTo>
                    <a:pt x="14385072" y="431552"/>
                  </a:lnTo>
                  <a:lnTo>
                    <a:pt x="0" y="4315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64524" y="0"/>
              <a:ext cx="3358951" cy="1028700"/>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Mục lục</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9D1CD648-44B9-FFF3-FE04-3F5A9CBB8BD4}"/>
              </a:ext>
            </a:extLst>
          </p:cNvPr>
          <p:cNvGrpSpPr/>
          <p:nvPr/>
        </p:nvGrpSpPr>
        <p:grpSpPr>
          <a:xfrm>
            <a:off x="5395419" y="4114864"/>
            <a:ext cx="7497162" cy="1517833"/>
            <a:chOff x="5395419" y="4114864"/>
            <a:chExt cx="7497162" cy="1517833"/>
          </a:xfrm>
        </p:grpSpPr>
        <p:sp>
          <p:nvSpPr>
            <p:cNvPr id="3" name="TextBox 3"/>
            <p:cNvSpPr txBox="1"/>
            <p:nvPr/>
          </p:nvSpPr>
          <p:spPr>
            <a:xfrm>
              <a:off x="5395419" y="4114864"/>
              <a:ext cx="7497162" cy="1028636"/>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 Tổng quan dự án</a:t>
              </a:r>
            </a:p>
          </p:txBody>
        </p:sp>
        <p:sp>
          <p:nvSpPr>
            <p:cNvPr id="4" name="Freeform 4"/>
            <p:cNvSpPr/>
            <p:nvPr/>
          </p:nvSpPr>
          <p:spPr>
            <a:xfrm>
              <a:off x="5486400" y="5143500"/>
              <a:ext cx="7315200" cy="489197"/>
            </a:xfrm>
            <a:custGeom>
              <a:avLst/>
              <a:gdLst/>
              <a:ahLst/>
              <a:cxnLst/>
              <a:rect l="l" t="t" r="r" b="b"/>
              <a:pathLst>
                <a:path w="7315200" h="489197">
                  <a:moveTo>
                    <a:pt x="0" y="0"/>
                  </a:moveTo>
                  <a:lnTo>
                    <a:pt x="7315200" y="0"/>
                  </a:lnTo>
                  <a:lnTo>
                    <a:pt x="7315200" y="489197"/>
                  </a:lnTo>
                  <a:lnTo>
                    <a:pt x="0" y="489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grpSp>
        <p:nvGrpSpPr>
          <p:cNvPr id="3" name="Group 3"/>
          <p:cNvGrpSpPr/>
          <p:nvPr/>
        </p:nvGrpSpPr>
        <p:grpSpPr>
          <a:xfrm>
            <a:off x="7851452" y="5490975"/>
            <a:ext cx="3767325" cy="3767325"/>
            <a:chOff x="0" y="0"/>
            <a:chExt cx="812800" cy="812800"/>
          </a:xfrm>
        </p:grpSpPr>
        <p:sp>
          <p:nvSpPr>
            <p:cNvPr id="4" name="Freeform 4"/>
            <p:cNvSpPr/>
            <p:nvPr/>
          </p:nvSpPr>
          <p:spPr>
            <a:xfrm rot="-18000">
              <a:off x="-1170" y="-1170"/>
              <a:ext cx="815139" cy="815139"/>
            </a:xfrm>
            <a:custGeom>
              <a:avLst/>
              <a:gdLst/>
              <a:ahLst/>
              <a:cxnLst/>
              <a:rect l="l" t="t" r="r" b="b"/>
              <a:pathLst>
                <a:path w="815139" h="815139">
                  <a:moveTo>
                    <a:pt x="409698" y="1176"/>
                  </a:moveTo>
                  <a:cubicBezTo>
                    <a:pt x="185252" y="0"/>
                    <a:pt x="2351" y="180997"/>
                    <a:pt x="1176" y="405442"/>
                  </a:cubicBezTo>
                  <a:cubicBezTo>
                    <a:pt x="0" y="629888"/>
                    <a:pt x="180997" y="812789"/>
                    <a:pt x="405442" y="813964"/>
                  </a:cubicBezTo>
                  <a:cubicBezTo>
                    <a:pt x="629888" y="815140"/>
                    <a:pt x="812789" y="634143"/>
                    <a:pt x="813964" y="409698"/>
                  </a:cubicBezTo>
                  <a:cubicBezTo>
                    <a:pt x="815140" y="185252"/>
                    <a:pt x="634143" y="2351"/>
                    <a:pt x="409698" y="1176"/>
                  </a:cubicBezTo>
                  <a:close/>
                </a:path>
              </a:pathLst>
            </a:custGeom>
            <a:blipFill>
              <a:blip r:embed="rId3"/>
              <a:stretch>
                <a:fillRect l="-6678" t="-6403" r="-6272" b="-6547"/>
              </a:stretch>
            </a:blipFill>
          </p:spPr>
        </p:sp>
      </p:grpSp>
      <p:sp>
        <p:nvSpPr>
          <p:cNvPr id="5" name="Freeform 5"/>
          <p:cNvSpPr/>
          <p:nvPr/>
        </p:nvSpPr>
        <p:spPr>
          <a:xfrm>
            <a:off x="2108944" y="1502855"/>
            <a:ext cx="4684970" cy="3217889"/>
          </a:xfrm>
          <a:custGeom>
            <a:avLst/>
            <a:gdLst/>
            <a:ahLst/>
            <a:cxnLst/>
            <a:rect l="l" t="t" r="r" b="b"/>
            <a:pathLst>
              <a:path w="4684970" h="3217889">
                <a:moveTo>
                  <a:pt x="0" y="0"/>
                </a:moveTo>
                <a:lnTo>
                  <a:pt x="4684970" y="0"/>
                </a:lnTo>
                <a:lnTo>
                  <a:pt x="4684970" y="3217889"/>
                </a:lnTo>
                <a:lnTo>
                  <a:pt x="0" y="3217889"/>
                </a:lnTo>
                <a:lnTo>
                  <a:pt x="0" y="0"/>
                </a:lnTo>
                <a:close/>
              </a:path>
            </a:pathLst>
          </a:custGeom>
          <a:blipFill>
            <a:blip r:embed="rId4"/>
            <a:stretch>
              <a:fillRect/>
            </a:stretch>
          </a:blipFill>
        </p:spPr>
      </p:sp>
      <p:sp>
        <p:nvSpPr>
          <p:cNvPr id="6" name="Freeform 6"/>
          <p:cNvSpPr/>
          <p:nvPr/>
        </p:nvSpPr>
        <p:spPr>
          <a:xfrm>
            <a:off x="1823304" y="5934244"/>
            <a:ext cx="3699336" cy="3699336"/>
          </a:xfrm>
          <a:custGeom>
            <a:avLst/>
            <a:gdLst/>
            <a:ahLst/>
            <a:cxnLst/>
            <a:rect l="l" t="t" r="r" b="b"/>
            <a:pathLst>
              <a:path w="3699336" h="3699336">
                <a:moveTo>
                  <a:pt x="0" y="0"/>
                </a:moveTo>
                <a:lnTo>
                  <a:pt x="3699336" y="0"/>
                </a:lnTo>
                <a:lnTo>
                  <a:pt x="3699336" y="3699336"/>
                </a:lnTo>
                <a:lnTo>
                  <a:pt x="0" y="3699336"/>
                </a:lnTo>
                <a:lnTo>
                  <a:pt x="0" y="0"/>
                </a:lnTo>
                <a:close/>
              </a:path>
            </a:pathLst>
          </a:custGeom>
          <a:blipFill>
            <a:blip r:embed="rId5"/>
            <a:stretch>
              <a:fillRect/>
            </a:stretch>
          </a:blipFill>
        </p:spPr>
      </p:sp>
      <p:sp>
        <p:nvSpPr>
          <p:cNvPr id="7" name="Freeform 7"/>
          <p:cNvSpPr/>
          <p:nvPr/>
        </p:nvSpPr>
        <p:spPr>
          <a:xfrm>
            <a:off x="9532662" y="357620"/>
            <a:ext cx="3465821" cy="3421670"/>
          </a:xfrm>
          <a:custGeom>
            <a:avLst/>
            <a:gdLst/>
            <a:ahLst/>
            <a:cxnLst/>
            <a:rect l="l" t="t" r="r" b="b"/>
            <a:pathLst>
              <a:path w="3465821" h="3421670">
                <a:moveTo>
                  <a:pt x="0" y="0"/>
                </a:moveTo>
                <a:lnTo>
                  <a:pt x="3465821" y="0"/>
                </a:lnTo>
                <a:lnTo>
                  <a:pt x="3465821" y="3421670"/>
                </a:lnTo>
                <a:lnTo>
                  <a:pt x="0" y="3421670"/>
                </a:lnTo>
                <a:lnTo>
                  <a:pt x="0" y="0"/>
                </a:lnTo>
                <a:close/>
              </a:path>
            </a:pathLst>
          </a:custGeom>
          <a:blipFill>
            <a:blip r:embed="rId6"/>
            <a:stretch>
              <a:fillRect l="-10521" t="-9751" r="-6564" b="-8845"/>
            </a:stretch>
          </a:blipFill>
        </p:spPr>
      </p:sp>
      <p:sp>
        <p:nvSpPr>
          <p:cNvPr id="8" name="Freeform 8"/>
          <p:cNvSpPr/>
          <p:nvPr/>
        </p:nvSpPr>
        <p:spPr>
          <a:xfrm>
            <a:off x="14352452" y="5411513"/>
            <a:ext cx="2352743" cy="2352743"/>
          </a:xfrm>
          <a:custGeom>
            <a:avLst/>
            <a:gdLst/>
            <a:ahLst/>
            <a:cxnLst/>
            <a:rect l="l" t="t" r="r" b="b"/>
            <a:pathLst>
              <a:path w="2352743" h="2352743">
                <a:moveTo>
                  <a:pt x="0" y="0"/>
                </a:moveTo>
                <a:lnTo>
                  <a:pt x="2352743" y="0"/>
                </a:lnTo>
                <a:lnTo>
                  <a:pt x="2352743" y="2352743"/>
                </a:lnTo>
                <a:lnTo>
                  <a:pt x="0" y="2352743"/>
                </a:lnTo>
                <a:lnTo>
                  <a:pt x="0" y="0"/>
                </a:lnTo>
                <a:close/>
              </a:path>
            </a:pathLst>
          </a:custGeom>
          <a:blipFill>
            <a:blip r:embed="rId7"/>
            <a:stretch>
              <a:fillRect/>
            </a:stretch>
          </a:blipFill>
        </p:spPr>
      </p:sp>
      <p:grpSp>
        <p:nvGrpSpPr>
          <p:cNvPr id="9" name="Group 9"/>
          <p:cNvGrpSpPr/>
          <p:nvPr/>
        </p:nvGrpSpPr>
        <p:grpSpPr>
          <a:xfrm rot="-8566484">
            <a:off x="6737434" y="4599474"/>
            <a:ext cx="1129080" cy="1129080"/>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800000">
            <a:off x="6122506" y="7219372"/>
            <a:ext cx="1129080" cy="1129080"/>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4" name="TextBox 1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4505580">
            <a:off x="10112368" y="4156204"/>
            <a:ext cx="1129080" cy="1129080"/>
            <a:chOff x="0" y="0"/>
            <a:chExt cx="812800" cy="812800"/>
          </a:xfrm>
        </p:grpSpPr>
        <p:sp>
          <p:nvSpPr>
            <p:cNvPr id="16" name="Freeform 1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7" name="TextBox 1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4269295">
            <a:off x="12027108" y="7691832"/>
            <a:ext cx="1928497" cy="2242438"/>
          </a:xfrm>
          <a:custGeom>
            <a:avLst/>
            <a:gdLst/>
            <a:ahLst/>
            <a:cxnLst/>
            <a:rect l="l" t="t" r="r" b="b"/>
            <a:pathLst>
              <a:path w="1928497" h="2242438">
                <a:moveTo>
                  <a:pt x="0" y="0"/>
                </a:moveTo>
                <a:lnTo>
                  <a:pt x="1928497" y="0"/>
                </a:lnTo>
                <a:lnTo>
                  <a:pt x="1928497" y="2242438"/>
                </a:lnTo>
                <a:lnTo>
                  <a:pt x="0" y="22424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9"/>
          <p:cNvSpPr txBox="1"/>
          <p:nvPr/>
        </p:nvSpPr>
        <p:spPr>
          <a:xfrm>
            <a:off x="1104949" y="1115242"/>
            <a:ext cx="2857451" cy="669930"/>
          </a:xfrm>
          <a:prstGeom prst="rect">
            <a:avLst/>
          </a:prstGeom>
        </p:spPr>
        <p:txBody>
          <a:bodyPr wrap="square" lIns="0" tIns="0" rIns="0" bIns="0" rtlCol="0" anchor="t">
            <a:spAutoFit/>
          </a:bodyPr>
          <a:lstStyle/>
          <a:p>
            <a:pPr algn="ctr">
              <a:lnSpc>
                <a:spcPts val="5599"/>
              </a:lnSpc>
              <a:spcBef>
                <a:spcPct val="0"/>
              </a:spcBef>
            </a:pPr>
            <a:r>
              <a:rPr lang="en-US" sz="3999" b="1">
                <a:solidFill>
                  <a:srgbClr val="FFC764"/>
                </a:solidFill>
                <a:latin typeface="Montserrat Bold"/>
                <a:ea typeface="Montserrat Bold"/>
                <a:cs typeface="Montserrat Bold"/>
                <a:sym typeface="Montserrat Bold"/>
              </a:rPr>
              <a:t>Giới thiệu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circle(in)">
                                      <p:cBhvr>
                                        <p:cTn id="39" dur="20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circle(in)">
                                      <p:cBhvr>
                                        <p:cTn id="4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4021186" y="2414035"/>
            <a:ext cx="4349078" cy="2729465"/>
          </a:xfrm>
          <a:custGeom>
            <a:avLst/>
            <a:gdLst/>
            <a:ahLst/>
            <a:cxnLst/>
            <a:rect l="l" t="t" r="r" b="b"/>
            <a:pathLst>
              <a:path w="4349078" h="2729465">
                <a:moveTo>
                  <a:pt x="0" y="0"/>
                </a:moveTo>
                <a:lnTo>
                  <a:pt x="4349078" y="0"/>
                </a:lnTo>
                <a:lnTo>
                  <a:pt x="4349078" y="2729465"/>
                </a:lnTo>
                <a:lnTo>
                  <a:pt x="0" y="2729465"/>
                </a:lnTo>
                <a:lnTo>
                  <a:pt x="0" y="0"/>
                </a:lnTo>
                <a:close/>
              </a:path>
            </a:pathLst>
          </a:custGeom>
          <a:blipFill>
            <a:blip r:embed="rId3"/>
            <a:stretch>
              <a:fillRect t="-26557" b="-20829"/>
            </a:stretch>
          </a:blipFill>
        </p:spPr>
      </p:sp>
      <p:sp>
        <p:nvSpPr>
          <p:cNvPr id="4" name="Freeform 4"/>
          <p:cNvSpPr/>
          <p:nvPr/>
        </p:nvSpPr>
        <p:spPr>
          <a:xfrm>
            <a:off x="1745754" y="2802083"/>
            <a:ext cx="1558377" cy="1561758"/>
          </a:xfrm>
          <a:custGeom>
            <a:avLst/>
            <a:gdLst/>
            <a:ahLst/>
            <a:cxnLst/>
            <a:rect l="l" t="t" r="r" b="b"/>
            <a:pathLst>
              <a:path w="1558377" h="1561758">
                <a:moveTo>
                  <a:pt x="0" y="0"/>
                </a:moveTo>
                <a:lnTo>
                  <a:pt x="1558378" y="0"/>
                </a:lnTo>
                <a:lnTo>
                  <a:pt x="1558378" y="1561757"/>
                </a:lnTo>
                <a:lnTo>
                  <a:pt x="0" y="1561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652531" y="2317806"/>
            <a:ext cx="4324410" cy="2825694"/>
          </a:xfrm>
          <a:custGeom>
            <a:avLst/>
            <a:gdLst/>
            <a:ahLst/>
            <a:cxnLst/>
            <a:rect l="l" t="t" r="r" b="b"/>
            <a:pathLst>
              <a:path w="4324410" h="2825694">
                <a:moveTo>
                  <a:pt x="0" y="0"/>
                </a:moveTo>
                <a:lnTo>
                  <a:pt x="4324410" y="0"/>
                </a:lnTo>
                <a:lnTo>
                  <a:pt x="4324410" y="2825694"/>
                </a:lnTo>
                <a:lnTo>
                  <a:pt x="0" y="2825694"/>
                </a:lnTo>
                <a:lnTo>
                  <a:pt x="0" y="0"/>
                </a:lnTo>
                <a:close/>
              </a:path>
            </a:pathLst>
          </a:custGeom>
          <a:blipFill>
            <a:blip r:embed="rId6"/>
            <a:stretch>
              <a:fillRect t="-940" b="-940"/>
            </a:stretch>
          </a:blipFill>
        </p:spPr>
      </p:sp>
      <p:sp>
        <p:nvSpPr>
          <p:cNvPr id="6" name="Freeform 6"/>
          <p:cNvSpPr/>
          <p:nvPr/>
        </p:nvSpPr>
        <p:spPr>
          <a:xfrm>
            <a:off x="10090215" y="2802083"/>
            <a:ext cx="1561758" cy="1561758"/>
          </a:xfrm>
          <a:custGeom>
            <a:avLst/>
            <a:gdLst/>
            <a:ahLst/>
            <a:cxnLst/>
            <a:rect l="l" t="t" r="r" b="b"/>
            <a:pathLst>
              <a:path w="1561758" h="1561758">
                <a:moveTo>
                  <a:pt x="0" y="0"/>
                </a:moveTo>
                <a:lnTo>
                  <a:pt x="1561758" y="0"/>
                </a:lnTo>
                <a:lnTo>
                  <a:pt x="1561758" y="1561757"/>
                </a:lnTo>
                <a:lnTo>
                  <a:pt x="0" y="15617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4021186" y="6390640"/>
            <a:ext cx="4349078" cy="2729465"/>
          </a:xfrm>
          <a:custGeom>
            <a:avLst/>
            <a:gdLst/>
            <a:ahLst/>
            <a:cxnLst/>
            <a:rect l="l" t="t" r="r" b="b"/>
            <a:pathLst>
              <a:path w="4349078" h="2729465">
                <a:moveTo>
                  <a:pt x="0" y="0"/>
                </a:moveTo>
                <a:lnTo>
                  <a:pt x="4349078" y="0"/>
                </a:lnTo>
                <a:lnTo>
                  <a:pt x="4349078" y="2729465"/>
                </a:lnTo>
                <a:lnTo>
                  <a:pt x="0" y="2729465"/>
                </a:lnTo>
                <a:lnTo>
                  <a:pt x="0" y="0"/>
                </a:lnTo>
                <a:close/>
              </a:path>
            </a:pathLst>
          </a:custGeom>
          <a:blipFill>
            <a:blip r:embed="rId9"/>
            <a:stretch>
              <a:fillRect l="-10840" r="-10840"/>
            </a:stretch>
          </a:blipFill>
        </p:spPr>
      </p:sp>
      <p:sp>
        <p:nvSpPr>
          <p:cNvPr id="8" name="Freeform 8"/>
          <p:cNvSpPr/>
          <p:nvPr/>
        </p:nvSpPr>
        <p:spPr>
          <a:xfrm>
            <a:off x="12652531" y="6390640"/>
            <a:ext cx="3060594" cy="2729465"/>
          </a:xfrm>
          <a:custGeom>
            <a:avLst/>
            <a:gdLst/>
            <a:ahLst/>
            <a:cxnLst/>
            <a:rect l="l" t="t" r="r" b="b"/>
            <a:pathLst>
              <a:path w="3060594" h="2729465">
                <a:moveTo>
                  <a:pt x="0" y="0"/>
                </a:moveTo>
                <a:lnTo>
                  <a:pt x="3060595" y="0"/>
                </a:lnTo>
                <a:lnTo>
                  <a:pt x="3060595" y="2729465"/>
                </a:lnTo>
                <a:lnTo>
                  <a:pt x="0" y="2729465"/>
                </a:lnTo>
                <a:lnTo>
                  <a:pt x="0" y="0"/>
                </a:lnTo>
                <a:close/>
              </a:path>
            </a:pathLst>
          </a:custGeom>
          <a:blipFill>
            <a:blip r:embed="rId10"/>
            <a:stretch>
              <a:fillRect t="-6065" b="-6065"/>
            </a:stretch>
          </a:blipFill>
        </p:spPr>
      </p:sp>
      <p:sp>
        <p:nvSpPr>
          <p:cNvPr id="9" name="Freeform 9"/>
          <p:cNvSpPr/>
          <p:nvPr/>
        </p:nvSpPr>
        <p:spPr>
          <a:xfrm>
            <a:off x="1745754" y="7003909"/>
            <a:ext cx="1502927" cy="1502927"/>
          </a:xfrm>
          <a:custGeom>
            <a:avLst/>
            <a:gdLst/>
            <a:ahLst/>
            <a:cxnLst/>
            <a:rect l="l" t="t" r="r" b="b"/>
            <a:pathLst>
              <a:path w="1502927" h="1502927">
                <a:moveTo>
                  <a:pt x="0" y="0"/>
                </a:moveTo>
                <a:lnTo>
                  <a:pt x="1502928" y="0"/>
                </a:lnTo>
                <a:lnTo>
                  <a:pt x="1502928" y="1502927"/>
                </a:lnTo>
                <a:lnTo>
                  <a:pt x="0" y="15029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0090215" y="7021709"/>
            <a:ext cx="1561758" cy="1323590"/>
          </a:xfrm>
          <a:custGeom>
            <a:avLst/>
            <a:gdLst/>
            <a:ahLst/>
            <a:cxnLst/>
            <a:rect l="l" t="t" r="r" b="b"/>
            <a:pathLst>
              <a:path w="1561758" h="1323590">
                <a:moveTo>
                  <a:pt x="0" y="0"/>
                </a:moveTo>
                <a:lnTo>
                  <a:pt x="1561758" y="0"/>
                </a:lnTo>
                <a:lnTo>
                  <a:pt x="1561758" y="1323590"/>
                </a:lnTo>
                <a:lnTo>
                  <a:pt x="0" y="1323590"/>
                </a:lnTo>
                <a:lnTo>
                  <a:pt x="0" y="0"/>
                </a:lnTo>
                <a:close/>
              </a:path>
            </a:pathLst>
          </a:custGeom>
          <a:blipFill>
            <a:blip r:embed="rId13"/>
            <a:stretch>
              <a:fillRect/>
            </a:stretch>
          </a:blipFill>
        </p:spPr>
      </p:sp>
      <p:sp>
        <p:nvSpPr>
          <p:cNvPr id="11" name="TextBox 11"/>
          <p:cNvSpPr txBox="1"/>
          <p:nvPr/>
        </p:nvSpPr>
        <p:spPr>
          <a:xfrm>
            <a:off x="1028700" y="962025"/>
            <a:ext cx="2992486"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Mục đích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circle(in)">
                                      <p:cBhvr>
                                        <p:cTn id="4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7904584" y="3949153"/>
            <a:ext cx="2478832" cy="2388693"/>
          </a:xfrm>
          <a:custGeom>
            <a:avLst/>
            <a:gdLst/>
            <a:ahLst/>
            <a:cxnLst/>
            <a:rect l="l" t="t" r="r" b="b"/>
            <a:pathLst>
              <a:path w="2478832" h="2388693">
                <a:moveTo>
                  <a:pt x="0" y="0"/>
                </a:moveTo>
                <a:lnTo>
                  <a:pt x="2478832" y="0"/>
                </a:lnTo>
                <a:lnTo>
                  <a:pt x="2478832" y="2388694"/>
                </a:lnTo>
                <a:lnTo>
                  <a:pt x="0" y="2388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55682" y="2197121"/>
            <a:ext cx="4174690" cy="2432044"/>
          </a:xfrm>
          <a:custGeom>
            <a:avLst/>
            <a:gdLst/>
            <a:ahLst/>
            <a:cxnLst/>
            <a:rect l="l" t="t" r="r" b="b"/>
            <a:pathLst>
              <a:path w="4174690" h="2432044">
                <a:moveTo>
                  <a:pt x="0" y="0"/>
                </a:moveTo>
                <a:lnTo>
                  <a:pt x="4174690" y="0"/>
                </a:lnTo>
                <a:lnTo>
                  <a:pt x="4174690" y="2432044"/>
                </a:lnTo>
                <a:lnTo>
                  <a:pt x="0" y="2432044"/>
                </a:lnTo>
                <a:lnTo>
                  <a:pt x="0" y="0"/>
                </a:lnTo>
                <a:close/>
              </a:path>
            </a:pathLst>
          </a:custGeom>
          <a:blipFill>
            <a:blip r:embed="rId5"/>
            <a:stretch>
              <a:fillRect/>
            </a:stretch>
          </a:blipFill>
        </p:spPr>
      </p:sp>
      <p:grpSp>
        <p:nvGrpSpPr>
          <p:cNvPr id="5" name="Group 5"/>
          <p:cNvGrpSpPr/>
          <p:nvPr/>
        </p:nvGrpSpPr>
        <p:grpSpPr>
          <a:xfrm rot="-10681481">
            <a:off x="6389917" y="2264939"/>
            <a:ext cx="1129080" cy="1129080"/>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7" name="TextBox 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859916" y="2197121"/>
            <a:ext cx="4289625" cy="2432044"/>
          </a:xfrm>
          <a:custGeom>
            <a:avLst/>
            <a:gdLst/>
            <a:ahLst/>
            <a:cxnLst/>
            <a:rect l="l" t="t" r="r" b="b"/>
            <a:pathLst>
              <a:path w="4289625" h="2432044">
                <a:moveTo>
                  <a:pt x="0" y="0"/>
                </a:moveTo>
                <a:lnTo>
                  <a:pt x="4289625" y="0"/>
                </a:lnTo>
                <a:lnTo>
                  <a:pt x="4289625" y="2432044"/>
                </a:lnTo>
                <a:lnTo>
                  <a:pt x="0" y="2432044"/>
                </a:lnTo>
                <a:lnTo>
                  <a:pt x="0" y="0"/>
                </a:lnTo>
                <a:close/>
              </a:path>
            </a:pathLst>
          </a:custGeom>
          <a:blipFill>
            <a:blip r:embed="rId6"/>
            <a:stretch>
              <a:fillRect l="-7719" r="-1122"/>
            </a:stretch>
          </a:blipFill>
        </p:spPr>
      </p:sp>
      <p:grpSp>
        <p:nvGrpSpPr>
          <p:cNvPr id="9" name="Group 9"/>
          <p:cNvGrpSpPr/>
          <p:nvPr/>
        </p:nvGrpSpPr>
        <p:grpSpPr>
          <a:xfrm>
            <a:off x="10865577" y="2197121"/>
            <a:ext cx="1129080" cy="1129080"/>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681481">
            <a:off x="6389917" y="7163527"/>
            <a:ext cx="1129080" cy="1129080"/>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4" name="TextBox 1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865577" y="7144404"/>
            <a:ext cx="1129080" cy="1129080"/>
            <a:chOff x="0" y="0"/>
            <a:chExt cx="812800" cy="812800"/>
          </a:xfrm>
        </p:grpSpPr>
        <p:sp>
          <p:nvSpPr>
            <p:cNvPr id="16" name="Freeform 1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7" name="TextBox 1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255682" y="6793583"/>
            <a:ext cx="4174690" cy="2464717"/>
          </a:xfrm>
          <a:custGeom>
            <a:avLst/>
            <a:gdLst/>
            <a:ahLst/>
            <a:cxnLst/>
            <a:rect l="l" t="t" r="r" b="b"/>
            <a:pathLst>
              <a:path w="4174690" h="2464717">
                <a:moveTo>
                  <a:pt x="0" y="0"/>
                </a:moveTo>
                <a:lnTo>
                  <a:pt x="4174690" y="0"/>
                </a:lnTo>
                <a:lnTo>
                  <a:pt x="4174690" y="2464717"/>
                </a:lnTo>
                <a:lnTo>
                  <a:pt x="0" y="2464717"/>
                </a:lnTo>
                <a:lnTo>
                  <a:pt x="0" y="0"/>
                </a:lnTo>
                <a:close/>
              </a:path>
            </a:pathLst>
          </a:custGeom>
          <a:blipFill>
            <a:blip r:embed="rId7"/>
            <a:stretch>
              <a:fillRect l="-9113" r="-9113"/>
            </a:stretch>
          </a:blipFill>
        </p:spPr>
      </p:sp>
      <p:sp>
        <p:nvSpPr>
          <p:cNvPr id="19" name="Freeform 19"/>
          <p:cNvSpPr/>
          <p:nvPr/>
        </p:nvSpPr>
        <p:spPr>
          <a:xfrm>
            <a:off x="12859916" y="6793583"/>
            <a:ext cx="4289625" cy="2383349"/>
          </a:xfrm>
          <a:custGeom>
            <a:avLst/>
            <a:gdLst/>
            <a:ahLst/>
            <a:cxnLst/>
            <a:rect l="l" t="t" r="r" b="b"/>
            <a:pathLst>
              <a:path w="4289625" h="2383349">
                <a:moveTo>
                  <a:pt x="0" y="0"/>
                </a:moveTo>
                <a:lnTo>
                  <a:pt x="4289625" y="0"/>
                </a:lnTo>
                <a:lnTo>
                  <a:pt x="4289625" y="2383350"/>
                </a:lnTo>
                <a:lnTo>
                  <a:pt x="0" y="2383350"/>
                </a:lnTo>
                <a:lnTo>
                  <a:pt x="0" y="0"/>
                </a:lnTo>
                <a:close/>
              </a:path>
            </a:pathLst>
          </a:custGeom>
          <a:blipFill>
            <a:blip r:embed="rId8"/>
            <a:stretch>
              <a:fillRect t="-18705" b="-7082"/>
            </a:stretch>
          </a:blipFill>
        </p:spPr>
      </p:sp>
      <p:sp>
        <p:nvSpPr>
          <p:cNvPr id="20" name="TextBox 20"/>
          <p:cNvSpPr txBox="1"/>
          <p:nvPr/>
        </p:nvSpPr>
        <p:spPr>
          <a:xfrm>
            <a:off x="1028700" y="962025"/>
            <a:ext cx="2992486"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Yêu cầu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circle(in)">
                                      <p:cBhvr>
                                        <p:cTn id="30" dur="2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circle(in)">
                                      <p:cBhvr>
                                        <p:cTn id="39" dur="2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circle(in)">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2000"/>
            </a:blip>
            <a:stretch>
              <a:fillRect t="-9222" b="-9222"/>
            </a:stretch>
          </a:blipFill>
        </p:spPr>
      </p:sp>
      <p:grpSp>
        <p:nvGrpSpPr>
          <p:cNvPr id="5" name="Group 4">
            <a:extLst>
              <a:ext uri="{FF2B5EF4-FFF2-40B4-BE49-F238E27FC236}">
                <a16:creationId xmlns:a16="http://schemas.microsoft.com/office/drawing/2014/main" id="{995F9AAE-B2E3-857C-62C4-293E873733E8}"/>
              </a:ext>
            </a:extLst>
          </p:cNvPr>
          <p:cNvGrpSpPr/>
          <p:nvPr/>
        </p:nvGrpSpPr>
        <p:grpSpPr>
          <a:xfrm>
            <a:off x="5395419" y="4114864"/>
            <a:ext cx="7497162" cy="1517833"/>
            <a:chOff x="5395419" y="4114864"/>
            <a:chExt cx="7497162" cy="1517833"/>
          </a:xfrm>
        </p:grpSpPr>
        <p:sp>
          <p:nvSpPr>
            <p:cNvPr id="3" name="Freeform 3"/>
            <p:cNvSpPr/>
            <p:nvPr/>
          </p:nvSpPr>
          <p:spPr>
            <a:xfrm>
              <a:off x="5395419" y="5143500"/>
              <a:ext cx="7315200" cy="489197"/>
            </a:xfrm>
            <a:custGeom>
              <a:avLst/>
              <a:gdLst/>
              <a:ahLst/>
              <a:cxnLst/>
              <a:rect l="l" t="t" r="r" b="b"/>
              <a:pathLst>
                <a:path w="7315200" h="489197">
                  <a:moveTo>
                    <a:pt x="0" y="0"/>
                  </a:moveTo>
                  <a:lnTo>
                    <a:pt x="7315200" y="0"/>
                  </a:lnTo>
                  <a:lnTo>
                    <a:pt x="7315200" y="489197"/>
                  </a:lnTo>
                  <a:lnTo>
                    <a:pt x="0" y="489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395419" y="4114864"/>
              <a:ext cx="7497162" cy="1028700"/>
            </a:xfrm>
            <a:prstGeom prst="rect">
              <a:avLst/>
            </a:prstGeom>
          </p:spPr>
          <p:txBody>
            <a:bodyPr lIns="0" tIns="0" rIns="0" bIns="0" rtlCol="0" anchor="t">
              <a:spAutoFit/>
            </a:bodyPr>
            <a:lstStyle/>
            <a:p>
              <a:pPr algn="l">
                <a:lnSpc>
                  <a:spcPts val="8400"/>
                </a:lnSpc>
                <a:spcBef>
                  <a:spcPct val="0"/>
                </a:spcBef>
              </a:pPr>
              <a:r>
                <a:rPr lang="en-US" sz="6000" b="1">
                  <a:solidFill>
                    <a:srgbClr val="FFC764"/>
                  </a:solidFill>
                  <a:latin typeface="Montserrat Bold"/>
                  <a:ea typeface="Montserrat Bold"/>
                  <a:cs typeface="Montserrat Bold"/>
                  <a:sym typeface="Montserrat Bold"/>
                </a:rPr>
                <a:t>II. Kế hoạch dự án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t="-9222" b="-9222"/>
            </a:stretch>
          </a:blipFill>
        </p:spPr>
      </p:sp>
      <p:sp>
        <p:nvSpPr>
          <p:cNvPr id="3" name="Freeform 3"/>
          <p:cNvSpPr/>
          <p:nvPr/>
        </p:nvSpPr>
        <p:spPr>
          <a:xfrm>
            <a:off x="2592101" y="2133110"/>
            <a:ext cx="13103797" cy="7125190"/>
          </a:xfrm>
          <a:custGeom>
            <a:avLst/>
            <a:gdLst/>
            <a:ahLst/>
            <a:cxnLst/>
            <a:rect l="l" t="t" r="r" b="b"/>
            <a:pathLst>
              <a:path w="13103797" h="7125190">
                <a:moveTo>
                  <a:pt x="0" y="0"/>
                </a:moveTo>
                <a:lnTo>
                  <a:pt x="13103798" y="0"/>
                </a:lnTo>
                <a:lnTo>
                  <a:pt x="13103798" y="7125190"/>
                </a:lnTo>
                <a:lnTo>
                  <a:pt x="0" y="7125190"/>
                </a:lnTo>
                <a:lnTo>
                  <a:pt x="0" y="0"/>
                </a:lnTo>
                <a:close/>
              </a:path>
            </a:pathLst>
          </a:custGeom>
          <a:blipFill>
            <a:blip r:embed="rId3"/>
            <a:stretch>
              <a:fillRect/>
            </a:stretch>
          </a:blipFill>
        </p:spPr>
      </p:sp>
      <p:sp>
        <p:nvSpPr>
          <p:cNvPr id="4" name="TextBox 4"/>
          <p:cNvSpPr txBox="1"/>
          <p:nvPr/>
        </p:nvSpPr>
        <p:spPr>
          <a:xfrm>
            <a:off x="1028700" y="962025"/>
            <a:ext cx="4935112" cy="684746"/>
          </a:xfrm>
          <a:prstGeom prst="rect">
            <a:avLst/>
          </a:prstGeom>
        </p:spPr>
        <p:txBody>
          <a:bodyPr lIns="0" tIns="0" rIns="0" bIns="0" rtlCol="0" anchor="t">
            <a:spAutoFit/>
          </a:bodyPr>
          <a:lstStyle/>
          <a:p>
            <a:pPr algn="l">
              <a:lnSpc>
                <a:spcPts val="5677"/>
              </a:lnSpc>
              <a:spcBef>
                <a:spcPct val="0"/>
              </a:spcBef>
            </a:pPr>
            <a:r>
              <a:rPr lang="en-US" sz="4055" b="1">
                <a:solidFill>
                  <a:srgbClr val="FFC764"/>
                </a:solidFill>
                <a:latin typeface="Montserrat Bold"/>
                <a:ea typeface="Montserrat Bold"/>
                <a:cs typeface="Montserrat Bold"/>
                <a:sym typeface="Montserrat Bold"/>
              </a:rPr>
              <a:t>Quy trình Scrum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1173</TotalTime>
  <Words>394</Words>
  <Application>Microsoft Office PowerPoint</Application>
  <PresentationFormat>Custom</PresentationFormat>
  <Paragraphs>63</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Impact</vt:lpstr>
      <vt:lpstr>Arial</vt:lpstr>
      <vt:lpstr>Calibri</vt:lpstr>
      <vt:lpstr>Montserrat Bold</vt:lpstr>
      <vt:lpstr>Canva Sans</vt:lpstr>
      <vt:lpstr>Montserrat</vt:lpstr>
      <vt:lpstr>Buongiorno Rastellino</vt:lpstr>
      <vt:lpstr>TT Fors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Lawyer</dc:title>
  <cp:lastModifiedBy>Văn Quý Huỳnh</cp:lastModifiedBy>
  <cp:revision>11</cp:revision>
  <dcterms:created xsi:type="dcterms:W3CDTF">2006-08-16T00:00:00Z</dcterms:created>
  <dcterms:modified xsi:type="dcterms:W3CDTF">2025-05-26T05:40:32Z</dcterms:modified>
  <dc:identifier>DAGoKa1DgqU</dc:identifier>
</cp:coreProperties>
</file>